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63" r:id="rId5"/>
    <p:sldId id="259" r:id="rId6"/>
    <p:sldId id="260" r:id="rId7"/>
    <p:sldId id="261" r:id="rId8"/>
    <p:sldId id="262" r:id="rId9"/>
    <p:sldId id="264" r:id="rId10"/>
    <p:sldId id="265" r:id="rId1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93" autoAdjust="0"/>
    <p:restoredTop sz="94660"/>
  </p:normalViewPr>
  <p:slideViewPr>
    <p:cSldViewPr snapToGrid="0">
      <p:cViewPr varScale="1">
        <p:scale>
          <a:sx n="161" d="100"/>
          <a:sy n="161" d="100"/>
        </p:scale>
        <p:origin x="150" y="1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ru-RU"/>
              <a:t>Образец заголовка</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endParaRPr lang="en-US" dirty="0"/>
          </a:p>
        </p:txBody>
      </p:sp>
      <p:sp>
        <p:nvSpPr>
          <p:cNvPr id="4" name="Date Placeholder 3"/>
          <p:cNvSpPr>
            <a:spLocks noGrp="1"/>
          </p:cNvSpPr>
          <p:nvPr>
            <p:ph type="dt" sz="half" idx="10"/>
          </p:nvPr>
        </p:nvSpPr>
        <p:spPr/>
        <p:txBody>
          <a:bodyPr/>
          <a:lstStyle/>
          <a:p>
            <a:fld id="{4AAD347D-5ACD-4C99-B74B-A9C85AD731AF}" type="datetimeFigureOut">
              <a:rPr lang="en-US" dirty="0"/>
              <a:t>1/30/2025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я фотография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ru-RU"/>
              <a:t>Образец заголовка</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4509A250-FF31-4206-8172-F9D3106AACB1}" type="datetimeFigureOut">
              <a:rPr lang="en-US" dirty="0"/>
              <a:t>1/30/2025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ru-RU"/>
              <a:t>Образец заголовка</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4" name="Date Placeholder 3"/>
          <p:cNvSpPr>
            <a:spLocks noGrp="1"/>
          </p:cNvSpPr>
          <p:nvPr>
            <p:ph type="dt" sz="half" idx="10"/>
          </p:nvPr>
        </p:nvSpPr>
        <p:spPr/>
        <p:txBody>
          <a:bodyPr/>
          <a:lstStyle/>
          <a:p>
            <a:fld id="{4509A250-FF31-4206-8172-F9D3106AACB1}" type="datetimeFigureOut">
              <a:rPr lang="en-US" dirty="0"/>
              <a:t>1/30/2025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ru-RU"/>
              <a:t>Образец заголовка</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ru-RU"/>
              <a:t>Образец текста</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4" name="Date Placeholder 3"/>
          <p:cNvSpPr>
            <a:spLocks noGrp="1"/>
          </p:cNvSpPr>
          <p:nvPr>
            <p:ph type="dt" sz="half" idx="10"/>
          </p:nvPr>
        </p:nvSpPr>
        <p:spPr/>
        <p:txBody>
          <a:bodyPr/>
          <a:lstStyle/>
          <a:p>
            <a:fld id="{4509A250-FF31-4206-8172-F9D3106AACB1}" type="datetimeFigureOut">
              <a:rPr lang="en-US" dirty="0"/>
              <a:t>1/30/2025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ru-RU"/>
              <a:t>Образец заголовка</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4509A250-FF31-4206-8172-F9D3106AACB1}" type="datetimeFigureOut">
              <a:rPr lang="en-US" dirty="0"/>
              <a:t>1/30/2025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Три колонки">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ru-RU"/>
              <a:t>Образец заголовка</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t>1/30/2025</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Столбец с тремя рисунками">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ru-RU"/>
              <a:t>Образец заголовка</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t>1/30/2025</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nchor="t" anchorCtr="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1/30/2025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ru-RU"/>
              <a:t>Образец заголовка</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1/30/2025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3"/>
          <p:cNvSpPr>
            <a:spLocks noGrp="1"/>
          </p:cNvSpPr>
          <p:nvPr>
            <p:ph type="dt" sz="half" idx="10"/>
          </p:nvPr>
        </p:nvSpPr>
        <p:spPr/>
        <p:txBody>
          <a:bodyPr/>
          <a:lstStyle/>
          <a:p>
            <a:fld id="{4509A250-FF31-4206-8172-F9D3106AACB1}" type="datetimeFigureOut">
              <a:rPr lang="en-US" dirty="0"/>
              <a:t>1/30/2025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ru-RU"/>
              <a:t>Образец заголовка</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9796027F-7875-4030-9381-8BD8C4F21935}" type="datetimeFigureOut">
              <a:rPr lang="en-US" dirty="0"/>
              <a:t>1/30/2025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9796027F-7875-4030-9381-8BD8C4F21935}" type="datetimeFigureOut">
              <a:rPr lang="en-US" dirty="0"/>
              <a:t>1/30/2025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a:t>Образец заголовка</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9796027F-7875-4030-9381-8BD8C4F21935}" type="datetimeFigureOut">
              <a:rPr lang="en-US" dirty="0"/>
              <a:t>1/30/2025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7" name="Date Placeholder 2"/>
          <p:cNvSpPr>
            <a:spLocks noGrp="1"/>
          </p:cNvSpPr>
          <p:nvPr>
            <p:ph type="dt" sz="half" idx="10"/>
          </p:nvPr>
        </p:nvSpPr>
        <p:spPr/>
        <p:txBody>
          <a:bodyPr/>
          <a:lstStyle/>
          <a:p>
            <a:fld id="{4509A250-FF31-4206-8172-F9D3106AACB1}" type="datetimeFigureOut">
              <a:rPr lang="en-US" dirty="0"/>
              <a:t>1/30/2025</a:t>
            </a:fld>
            <a:endParaRPr lang="en-US" dirty="0"/>
          </a:p>
        </p:txBody>
      </p:sp>
      <p:sp>
        <p:nvSpPr>
          <p:cNvPr id="5" name="Footer Placeholder 3"/>
          <p:cNvSpPr>
            <a:spLocks noGrp="1"/>
          </p:cNvSpPr>
          <p:nvPr>
            <p:ph type="ftr" sz="quarter" idx="11"/>
          </p:nvPr>
        </p:nvSpPr>
        <p:spPr/>
        <p:txBody>
          <a:bodyPr/>
          <a:lstStyle/>
          <a:p>
            <a:endParaRPr lang="en-US" dirty="0"/>
          </a:p>
        </p:txBody>
      </p:sp>
      <p:sp>
        <p:nvSpPr>
          <p:cNvPr id="6" name="Slide Number Placeholder 4"/>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4509A250-FF31-4206-8172-F9D3106AACB1}" type="datetimeFigureOut">
              <a:rPr lang="en-US" dirty="0"/>
              <a:t>1/30/2025</a:t>
            </a:fld>
            <a:endParaRPr lang="en-US" dirty="0"/>
          </a:p>
        </p:txBody>
      </p:sp>
      <p:sp>
        <p:nvSpPr>
          <p:cNvPr id="5" name="Footer Placeholder 2"/>
          <p:cNvSpPr>
            <a:spLocks noGrp="1"/>
          </p:cNvSpPr>
          <p:nvPr>
            <p:ph type="ftr" sz="quarter" idx="11"/>
          </p:nvPr>
        </p:nvSpPr>
        <p:spPr/>
        <p:txBody>
          <a:bodyPr/>
          <a:lstStyle/>
          <a:p>
            <a:endParaRPr lang="en-US" dirty="0"/>
          </a:p>
        </p:txBody>
      </p:sp>
      <p:sp>
        <p:nvSpPr>
          <p:cNvPr id="6" name="Slide Number Placeholder 3"/>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ru-RU"/>
              <a:t>Образец заголовка</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7" name="Date Placeholder 4"/>
          <p:cNvSpPr>
            <a:spLocks noGrp="1"/>
          </p:cNvSpPr>
          <p:nvPr>
            <p:ph type="dt" sz="half" idx="10"/>
          </p:nvPr>
        </p:nvSpPr>
        <p:spPr/>
        <p:txBody>
          <a:bodyPr/>
          <a:lstStyle/>
          <a:p>
            <a:fld id="{4509A250-FF31-4206-8172-F9D3106AACB1}" type="datetimeFigureOut">
              <a:rPr lang="en-US" dirty="0"/>
              <a:t>1/30/2025</a:t>
            </a:fld>
            <a:endParaRPr lang="en-US" dirty="0"/>
          </a:p>
        </p:txBody>
      </p:sp>
      <p:sp>
        <p:nvSpPr>
          <p:cNvPr id="5" name="Footer Placeholder 5"/>
          <p:cNvSpPr>
            <a:spLocks noGrp="1"/>
          </p:cNvSpPr>
          <p:nvPr>
            <p:ph type="ftr" sz="quarter" idx="11"/>
          </p:nvPr>
        </p:nvSpPr>
        <p:spPr/>
        <p:txBody>
          <a:bodyPr/>
          <a:lstStyle/>
          <a:p>
            <a:endParaRPr lang="en-US" dirty="0"/>
          </a:p>
        </p:txBody>
      </p:sp>
      <p:sp>
        <p:nvSpPr>
          <p:cNvPr id="6"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ru-RU"/>
              <a:t>Образец заголовка</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4509A250-FF31-4206-8172-F9D3106AACB1}" type="datetimeFigureOut">
              <a:rPr lang="en-US" dirty="0"/>
              <a:t>1/30/2025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ru-RU"/>
              <a:t>Образец заголовка</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4AAD347D-5ACD-4C99-B74B-A9C85AD731AF}" type="datetimeFigureOut">
              <a:rPr lang="en-US" dirty="0"/>
              <a:t>1/30/2025</a:t>
            </a:fld>
            <a:endParaRPr lang="en-US" dirty="0"/>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dirty="0"/>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D57F1E4F-1CFF-5643-939E-02111984F565}" type="slidenum">
              <a:rPr lang="en-US" dirty="0"/>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8" r:id="rId9"/>
    <p:sldLayoutId id="2147483667" r:id="rId10"/>
    <p:sldLayoutId id="2147483661" r:id="rId11"/>
    <p:sldLayoutId id="2147483664" r:id="rId12"/>
    <p:sldLayoutId id="2147483662" r:id="rId13"/>
    <p:sldLayoutId id="2147483669" r:id="rId14"/>
    <p:sldLayoutId id="2147483670" r:id="rId15"/>
    <p:sldLayoutId id="2147483658" r:id="rId16"/>
    <p:sldLayoutId id="2147483659" r:id="rId17"/>
  </p:sldLayoutIdLst>
  <p:hf sldNum="0" hdr="0" ftr="0" dt="0"/>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slide" Target="slide2.xml"/><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2.xml.rels><?xml version="1.0" encoding="UTF-8" standalone="yes"?>
<Relationships xmlns="http://schemas.openxmlformats.org/package/2006/relationships"><Relationship Id="rId8" Type="http://schemas.openxmlformats.org/officeDocument/2006/relationships/slide" Target="slide9.xml"/><Relationship Id="rId3" Type="http://schemas.openxmlformats.org/officeDocument/2006/relationships/slide" Target="slide4.xml"/><Relationship Id="rId7" Type="http://schemas.openxmlformats.org/officeDocument/2006/relationships/slide" Target="slide8.xml"/><Relationship Id="rId2" Type="http://schemas.openxmlformats.org/officeDocument/2006/relationships/slide" Target="slide3.xml"/><Relationship Id="rId1" Type="http://schemas.openxmlformats.org/officeDocument/2006/relationships/slideLayout" Target="../slideLayouts/slideLayout2.xml"/><Relationship Id="rId6" Type="http://schemas.openxmlformats.org/officeDocument/2006/relationships/slide" Target="slide7.xml"/><Relationship Id="rId5" Type="http://schemas.openxmlformats.org/officeDocument/2006/relationships/slide" Target="slide6.xml"/><Relationship Id="rId4" Type="http://schemas.openxmlformats.org/officeDocument/2006/relationships/slide" Target="slide5.xml"/><Relationship Id="rId9" Type="http://schemas.openxmlformats.org/officeDocument/2006/relationships/slide" Target="slide10.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slide" Target="slide2.xml"/><Relationship Id="rId1" Type="http://schemas.openxmlformats.org/officeDocument/2006/relationships/slideLayout" Target="../slideLayouts/slideLayout2.xml"/><Relationship Id="rId5" Type="http://schemas.openxmlformats.org/officeDocument/2006/relationships/image" Target="../media/image8.jpg"/><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slide" Target="slide2.xml"/><Relationship Id="rId1" Type="http://schemas.openxmlformats.org/officeDocument/2006/relationships/slideLayout" Target="../slideLayouts/slideLayout2.xml"/><Relationship Id="rId4" Type="http://schemas.openxmlformats.org/officeDocument/2006/relationships/image" Target="../media/image10.jpeg"/></Relationships>
</file>

<file path=ppt/slides/_rels/slide5.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slide" Target="slide2.xml"/><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image" Target="../media/image12.jpg"/></Relationships>
</file>

<file path=ppt/slides/_rels/slide6.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slide" Target="slide2.xml"/><Relationship Id="rId1" Type="http://schemas.openxmlformats.org/officeDocument/2006/relationships/slideLayout" Target="../slideLayouts/slideLayout2.xml"/><Relationship Id="rId4" Type="http://schemas.openxmlformats.org/officeDocument/2006/relationships/image" Target="../media/image15.jpeg"/></Relationships>
</file>

<file path=ppt/slides/_rels/slide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slide" Target="slide2.xml"/><Relationship Id="rId1" Type="http://schemas.openxmlformats.org/officeDocument/2006/relationships/slideLayout" Target="../slideLayouts/slideLayout2.xml"/><Relationship Id="rId5" Type="http://schemas.openxmlformats.org/officeDocument/2006/relationships/image" Target="../media/image18.png"/><Relationship Id="rId4" Type="http://schemas.openxmlformats.org/officeDocument/2006/relationships/image" Target="../media/image17.png"/></Relationships>
</file>

<file path=ppt/slides/_rels/slide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slide" Target="slide2.xml"/><Relationship Id="rId1" Type="http://schemas.openxmlformats.org/officeDocument/2006/relationships/slideLayout" Target="../slideLayouts/slideLayout2.xml"/><Relationship Id="rId4" Type="http://schemas.openxmlformats.org/officeDocument/2006/relationships/image" Target="../media/image20.jpg"/></Relationships>
</file>

<file path=ppt/slides/_rels/slide9.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slide" Target="slide2.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DBEBA49B-D744-4EED-BF39-2C84C1B2857A}"/>
              </a:ext>
            </a:extLst>
          </p:cNvPr>
          <p:cNvSpPr txBox="1"/>
          <p:nvPr/>
        </p:nvSpPr>
        <p:spPr>
          <a:xfrm>
            <a:off x="532323" y="1420882"/>
            <a:ext cx="11127352" cy="1477328"/>
          </a:xfrm>
          <a:prstGeom prst="rect">
            <a:avLst/>
          </a:prstGeom>
          <a:noFill/>
        </p:spPr>
        <p:txBody>
          <a:bodyPr wrap="square" rtlCol="0">
            <a:spAutoFit/>
          </a:bodyPr>
          <a:lstStyle/>
          <a:p>
            <a:pPr algn="ctr"/>
            <a:r>
              <a:rPr lang="ru-RU" sz="3600" dirty="0">
                <a:effectLst/>
                <a:latin typeface="Consolas" panose="020B0609020204030204" pitchFamily="49" charset="0"/>
                <a:ea typeface="Cascadia Mono ExtraLight" panose="020B0609020000020004" pitchFamily="49" charset="0"/>
                <a:cs typeface="Cascadia Mono ExtraLight" panose="020B0609020000020004" pitchFamily="49" charset="0"/>
              </a:rPr>
              <a:t>Презентация на тему:</a:t>
            </a:r>
          </a:p>
          <a:p>
            <a:pPr algn="ctr"/>
            <a:r>
              <a:rPr lang="ru-RU" sz="3600" dirty="0">
                <a:effectLst/>
                <a:latin typeface="Consolas" panose="020B0609020204030204" pitchFamily="49" charset="0"/>
                <a:ea typeface="Cascadia Mono ExtraLight" panose="020B0609020000020004" pitchFamily="49" charset="0"/>
                <a:cs typeface="Cascadia Mono ExtraLight" panose="020B0609020000020004" pitchFamily="49" charset="0"/>
              </a:rPr>
              <a:t> «Электронные платежные системы»</a:t>
            </a:r>
          </a:p>
          <a:p>
            <a:endParaRPr lang="ru-RU" dirty="0"/>
          </a:p>
        </p:txBody>
      </p:sp>
      <p:sp>
        <p:nvSpPr>
          <p:cNvPr id="7" name="TextBox 6">
            <a:extLst>
              <a:ext uri="{FF2B5EF4-FFF2-40B4-BE49-F238E27FC236}">
                <a16:creationId xmlns:a16="http://schemas.microsoft.com/office/drawing/2014/main" id="{35869AD7-0EF8-4F2A-8205-77F9400E68D1}"/>
              </a:ext>
            </a:extLst>
          </p:cNvPr>
          <p:cNvSpPr txBox="1"/>
          <p:nvPr/>
        </p:nvSpPr>
        <p:spPr>
          <a:xfrm>
            <a:off x="5166096" y="6388402"/>
            <a:ext cx="2210862" cy="646331"/>
          </a:xfrm>
          <a:prstGeom prst="rect">
            <a:avLst/>
          </a:prstGeom>
          <a:noFill/>
        </p:spPr>
        <p:txBody>
          <a:bodyPr wrap="none" rtlCol="0">
            <a:spAutoFit/>
          </a:bodyPr>
          <a:lstStyle/>
          <a:p>
            <a:r>
              <a:rPr lang="ru-RU" sz="1800" dirty="0">
                <a:effectLst/>
                <a:latin typeface="Consolas" panose="020B0609020204030204" pitchFamily="49" charset="0"/>
                <a:ea typeface="Cascadia Code ExtraLight" panose="020B0609020000020004" pitchFamily="49" charset="0"/>
                <a:cs typeface="Cascadia Code ExtraLight" panose="020B0609020000020004" pitchFamily="49" charset="0"/>
              </a:rPr>
              <a:t>г. Тула 2025 год</a:t>
            </a:r>
          </a:p>
          <a:p>
            <a:endParaRPr lang="ru-RU" dirty="0"/>
          </a:p>
        </p:txBody>
      </p:sp>
      <p:sp>
        <p:nvSpPr>
          <p:cNvPr id="8" name="TextBox 7">
            <a:extLst>
              <a:ext uri="{FF2B5EF4-FFF2-40B4-BE49-F238E27FC236}">
                <a16:creationId xmlns:a16="http://schemas.microsoft.com/office/drawing/2014/main" id="{40C41A67-B6EA-4470-8A24-D855DFDF7361}"/>
              </a:ext>
            </a:extLst>
          </p:cNvPr>
          <p:cNvSpPr txBox="1"/>
          <p:nvPr/>
        </p:nvSpPr>
        <p:spPr>
          <a:xfrm>
            <a:off x="5637810" y="3057896"/>
            <a:ext cx="65" cy="276999"/>
          </a:xfrm>
          <a:prstGeom prst="rect">
            <a:avLst/>
          </a:prstGeom>
          <a:noFill/>
        </p:spPr>
        <p:txBody>
          <a:bodyPr wrap="none" lIns="0" tIns="0" rIns="0" bIns="0" rtlCol="0">
            <a:spAutoFit/>
          </a:bodyPr>
          <a:lstStyle/>
          <a:p>
            <a:endParaRPr lang="ru-RU" dirty="0"/>
          </a:p>
        </p:txBody>
      </p:sp>
      <p:sp>
        <p:nvSpPr>
          <p:cNvPr id="9" name="TextBox 8">
            <a:extLst>
              <a:ext uri="{FF2B5EF4-FFF2-40B4-BE49-F238E27FC236}">
                <a16:creationId xmlns:a16="http://schemas.microsoft.com/office/drawing/2014/main" id="{CB9FFE85-C213-4046-8F61-0216F1403D74}"/>
              </a:ext>
            </a:extLst>
          </p:cNvPr>
          <p:cNvSpPr txBox="1"/>
          <p:nvPr/>
        </p:nvSpPr>
        <p:spPr>
          <a:xfrm>
            <a:off x="6521854" y="5063041"/>
            <a:ext cx="184731" cy="774507"/>
          </a:xfrm>
          <a:prstGeom prst="rect">
            <a:avLst/>
          </a:prstGeom>
          <a:noFill/>
        </p:spPr>
        <p:txBody>
          <a:bodyPr wrap="none" rtlCol="0">
            <a:spAutoFit/>
          </a:bodyPr>
          <a:lstStyle/>
          <a:p>
            <a:pPr>
              <a:lnSpc>
                <a:spcPct val="107000"/>
              </a:lnSpc>
              <a:spcAft>
                <a:spcPts val="800"/>
              </a:spcAft>
            </a:pPr>
            <a:endParaRPr lang="ru-RU"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ru-RU"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2" name="TextBox 11">
            <a:extLst>
              <a:ext uri="{FF2B5EF4-FFF2-40B4-BE49-F238E27FC236}">
                <a16:creationId xmlns:a16="http://schemas.microsoft.com/office/drawing/2014/main" id="{9D73D30D-8076-4444-A14B-8E01966F34AD}"/>
              </a:ext>
            </a:extLst>
          </p:cNvPr>
          <p:cNvSpPr txBox="1"/>
          <p:nvPr/>
        </p:nvSpPr>
        <p:spPr>
          <a:xfrm>
            <a:off x="7336531" y="4078271"/>
            <a:ext cx="4855469" cy="2455288"/>
          </a:xfrm>
          <a:prstGeom prst="rect">
            <a:avLst/>
          </a:prstGeom>
          <a:noFill/>
        </p:spPr>
        <p:txBody>
          <a:bodyPr wrap="square" rtlCol="0">
            <a:spAutoFit/>
          </a:bodyPr>
          <a:lstStyle/>
          <a:p>
            <a:pPr>
              <a:lnSpc>
                <a:spcPct val="107000"/>
              </a:lnSpc>
              <a:spcAft>
                <a:spcPts val="800"/>
              </a:spcAft>
            </a:pPr>
            <a:r>
              <a:rPr lang="ru-RU" sz="1800" dirty="0">
                <a:effectLst/>
                <a:latin typeface="Consolas" panose="020B0609020204030204" pitchFamily="49" charset="0"/>
                <a:ea typeface="Cascadia Code ExtraLight" panose="020B0609020000020004" pitchFamily="49" charset="0"/>
                <a:cs typeface="Cascadia Code ExtraLight" panose="020B0609020000020004" pitchFamily="49" charset="0"/>
              </a:rPr>
              <a:t>Учреждение: Муниципальное бюджетное общеобразовательное учреждение «Центр образования №15»</a:t>
            </a:r>
          </a:p>
          <a:p>
            <a:pPr>
              <a:lnSpc>
                <a:spcPct val="107000"/>
              </a:lnSpc>
              <a:spcAft>
                <a:spcPts val="800"/>
              </a:spcAft>
            </a:pPr>
            <a:r>
              <a:rPr lang="ru-RU" sz="1800" dirty="0">
                <a:effectLst/>
                <a:latin typeface="Consolas" panose="020B0609020204030204" pitchFamily="49" charset="0"/>
                <a:ea typeface="Cascadia Code ExtraLight" panose="020B0609020000020004" pitchFamily="49" charset="0"/>
                <a:cs typeface="Cascadia Code ExtraLight" panose="020B0609020000020004" pitchFamily="49" charset="0"/>
              </a:rPr>
              <a:t>Выполнила: ученица 10 «Б» класса Моисеева Анна </a:t>
            </a:r>
          </a:p>
          <a:p>
            <a:pPr>
              <a:lnSpc>
                <a:spcPct val="107000"/>
              </a:lnSpc>
              <a:spcAft>
                <a:spcPts val="800"/>
              </a:spcAft>
            </a:pPr>
            <a:r>
              <a:rPr lang="ru-RU" sz="1800" dirty="0">
                <a:effectLst/>
                <a:latin typeface="Consolas" panose="020B0609020204030204" pitchFamily="49" charset="0"/>
                <a:ea typeface="Cascadia Code ExtraLight" panose="020B0609020000020004" pitchFamily="49" charset="0"/>
                <a:cs typeface="Cascadia Code ExtraLight" panose="020B0609020000020004" pitchFamily="49" charset="0"/>
              </a:rPr>
              <a:t>Проверила: Новикова Елена Михайловна</a:t>
            </a:r>
          </a:p>
          <a:p>
            <a:endParaRPr lang="ru-RU" dirty="0"/>
          </a:p>
        </p:txBody>
      </p:sp>
    </p:spTree>
    <p:extLst>
      <p:ext uri="{BB962C8B-B14F-4D97-AF65-F5344CB8AC3E}">
        <p14:creationId xmlns:p14="http://schemas.microsoft.com/office/powerpoint/2010/main" val="31135418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222B5791-61B2-48CF-9BB9-E121C46B3ABC}"/>
              </a:ext>
            </a:extLst>
          </p:cNvPr>
          <p:cNvSpPr txBox="1"/>
          <p:nvPr/>
        </p:nvSpPr>
        <p:spPr>
          <a:xfrm>
            <a:off x="540327" y="595549"/>
            <a:ext cx="9797143" cy="1384995"/>
          </a:xfrm>
          <a:prstGeom prst="rect">
            <a:avLst/>
          </a:prstGeom>
          <a:noFill/>
        </p:spPr>
        <p:txBody>
          <a:bodyPr wrap="square" rtlCol="0">
            <a:spAutoFit/>
          </a:bodyPr>
          <a:lstStyle/>
          <a:p>
            <a:r>
              <a:rPr lang="ru-RU" sz="4200" dirty="0">
                <a:latin typeface="Consolas" panose="020B0609020204030204" pitchFamily="49" charset="0"/>
                <a:hlinkClick r:id="rId2" action="ppaction://hlinksldjump"/>
              </a:rPr>
              <a:t>Будущее электронных платежных систем</a:t>
            </a:r>
            <a:endParaRPr lang="ru-RU" sz="4200" dirty="0">
              <a:latin typeface="Consolas" panose="020B0609020204030204" pitchFamily="49" charset="0"/>
            </a:endParaRPr>
          </a:p>
        </p:txBody>
      </p:sp>
      <p:sp>
        <p:nvSpPr>
          <p:cNvPr id="5" name="TextBox 4">
            <a:extLst>
              <a:ext uri="{FF2B5EF4-FFF2-40B4-BE49-F238E27FC236}">
                <a16:creationId xmlns:a16="http://schemas.microsoft.com/office/drawing/2014/main" id="{F3DB15D1-8310-4A15-B404-42D4D37313B1}"/>
              </a:ext>
            </a:extLst>
          </p:cNvPr>
          <p:cNvSpPr txBox="1"/>
          <p:nvPr/>
        </p:nvSpPr>
        <p:spPr>
          <a:xfrm>
            <a:off x="446496" y="1980544"/>
            <a:ext cx="5406867" cy="4247317"/>
          </a:xfrm>
          <a:prstGeom prst="rect">
            <a:avLst/>
          </a:prstGeom>
          <a:noFill/>
        </p:spPr>
        <p:txBody>
          <a:bodyPr wrap="square" rtlCol="0">
            <a:spAutoFit/>
          </a:bodyPr>
          <a:lstStyle/>
          <a:p>
            <a:pPr algn="l"/>
            <a:r>
              <a:rPr lang="en-US" i="0" dirty="0">
                <a:effectLst/>
                <a:latin typeface="Consolas" panose="020B0609020204030204" pitchFamily="49" charset="0"/>
              </a:rPr>
              <a:t>1.</a:t>
            </a:r>
            <a:r>
              <a:rPr lang="ru-RU" i="0" dirty="0">
                <a:effectLst/>
                <a:latin typeface="Consolas" panose="020B0609020204030204" pitchFamily="49" charset="0"/>
              </a:rPr>
              <a:t>Расширение сфер применения. Электронные системы могут стать инструментом для оплаты транспорта, услуг государственных организаций и даже для международных переводов.</a:t>
            </a:r>
          </a:p>
          <a:p>
            <a:pPr algn="l"/>
            <a:r>
              <a:rPr lang="ru-RU" i="0" dirty="0">
                <a:effectLst/>
                <a:latin typeface="Consolas" panose="020B0609020204030204" pitchFamily="49" charset="0"/>
              </a:rPr>
              <a:t>2</a:t>
            </a:r>
            <a:r>
              <a:rPr lang="en-US" i="0" dirty="0">
                <a:effectLst/>
                <a:latin typeface="Consolas" panose="020B0609020204030204" pitchFamily="49" charset="0"/>
              </a:rPr>
              <a:t>.</a:t>
            </a:r>
            <a:r>
              <a:rPr lang="ru-RU" i="0" dirty="0">
                <a:effectLst/>
                <a:latin typeface="Consolas" panose="020B0609020204030204" pitchFamily="49" charset="0"/>
              </a:rPr>
              <a:t>Повышение безопасности и надёжности. </a:t>
            </a:r>
          </a:p>
          <a:p>
            <a:pPr algn="l"/>
            <a:r>
              <a:rPr lang="en-US" i="0" dirty="0">
                <a:effectLst/>
                <a:latin typeface="Consolas" panose="020B0609020204030204" pitchFamily="49" charset="0"/>
              </a:rPr>
              <a:t>3.</a:t>
            </a:r>
            <a:r>
              <a:rPr lang="ru-RU" i="0" dirty="0">
                <a:effectLst/>
                <a:latin typeface="Consolas" panose="020B0609020204030204" pitchFamily="49" charset="0"/>
              </a:rPr>
              <a:t>Универсализация использования. Для дальнейшего развития электронных платежей необходимо, чтобы они стали универсальными и действовали на глобальном уровне. Это потребует сотрудничества между различными компаниями и государствами.</a:t>
            </a:r>
          </a:p>
          <a:p>
            <a:pPr algn="l"/>
            <a:r>
              <a:rPr lang="en-US" dirty="0">
                <a:latin typeface="Consolas" panose="020B0609020204030204" pitchFamily="49" charset="0"/>
              </a:rPr>
              <a:t>5</a:t>
            </a:r>
            <a:r>
              <a:rPr lang="en-US" i="0" dirty="0">
                <a:effectLst/>
                <a:latin typeface="Consolas" panose="020B0609020204030204" pitchFamily="49" charset="0"/>
              </a:rPr>
              <a:t>.</a:t>
            </a:r>
            <a:r>
              <a:rPr lang="ru-RU" i="0" dirty="0">
                <a:effectLst/>
                <a:latin typeface="Consolas" panose="020B0609020204030204" pitchFamily="49" charset="0"/>
              </a:rPr>
              <a:t>Развитие платёжных сервисов для взаимодействия государства и населения. </a:t>
            </a:r>
            <a:endParaRPr lang="ru-RU" dirty="0"/>
          </a:p>
        </p:txBody>
      </p:sp>
      <p:pic>
        <p:nvPicPr>
          <p:cNvPr id="7" name="Рисунок 6">
            <a:extLst>
              <a:ext uri="{FF2B5EF4-FFF2-40B4-BE49-F238E27FC236}">
                <a16:creationId xmlns:a16="http://schemas.microsoft.com/office/drawing/2014/main" id="{C5208F46-3685-48F9-AFE4-DFA2C797E835}"/>
              </a:ext>
            </a:extLst>
          </p:cNvPr>
          <p:cNvPicPr>
            <a:picLocks noChangeAspect="1"/>
          </p:cNvPicPr>
          <p:nvPr/>
        </p:nvPicPr>
        <p:blipFill>
          <a:blip r:embed="rId3"/>
          <a:stretch>
            <a:fillRect/>
          </a:stretch>
        </p:blipFill>
        <p:spPr>
          <a:xfrm>
            <a:off x="5853363" y="1276170"/>
            <a:ext cx="3387296" cy="2379575"/>
          </a:xfrm>
          <a:prstGeom prst="rect">
            <a:avLst/>
          </a:prstGeom>
        </p:spPr>
      </p:pic>
      <p:pic>
        <p:nvPicPr>
          <p:cNvPr id="11" name="Рисунок 10">
            <a:extLst>
              <a:ext uri="{FF2B5EF4-FFF2-40B4-BE49-F238E27FC236}">
                <a16:creationId xmlns:a16="http://schemas.microsoft.com/office/drawing/2014/main" id="{A01FD549-1C44-453A-8B28-A27E0A6492E5}"/>
              </a:ext>
            </a:extLst>
          </p:cNvPr>
          <p:cNvPicPr>
            <a:picLocks noChangeAspect="1"/>
          </p:cNvPicPr>
          <p:nvPr/>
        </p:nvPicPr>
        <p:blipFill>
          <a:blip r:embed="rId4"/>
          <a:stretch>
            <a:fillRect/>
          </a:stretch>
        </p:blipFill>
        <p:spPr>
          <a:xfrm>
            <a:off x="7778695" y="3935907"/>
            <a:ext cx="3966809" cy="2645366"/>
          </a:xfrm>
          <a:prstGeom prst="rect">
            <a:avLst/>
          </a:prstGeom>
        </p:spPr>
      </p:pic>
    </p:spTree>
    <p:extLst>
      <p:ext uri="{BB962C8B-B14F-4D97-AF65-F5344CB8AC3E}">
        <p14:creationId xmlns:p14="http://schemas.microsoft.com/office/powerpoint/2010/main" val="5264989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anim calcmode="lin" valueType="num">
                                      <p:cBhvr>
                                        <p:cTn id="8"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4" presetClass="entr" presetSubtype="10" fill="hold" nodeType="clickEffect">
                                  <p:stCondLst>
                                    <p:cond delay="0"/>
                                  </p:stCondLst>
                                  <p:childTnLst>
                                    <p:set>
                                      <p:cBhvr>
                                        <p:cTn id="13" dur="1" fill="hold">
                                          <p:stCondLst>
                                            <p:cond delay="0"/>
                                          </p:stCondLst>
                                        </p:cTn>
                                        <p:tgtEl>
                                          <p:spTgt spid="5">
                                            <p:txEl>
                                              <p:pRg st="0" end="0"/>
                                            </p:txEl>
                                          </p:spTgt>
                                        </p:tgtEl>
                                        <p:attrNameLst>
                                          <p:attrName>style.visibility</p:attrName>
                                        </p:attrNameLst>
                                      </p:cBhvr>
                                      <p:to>
                                        <p:strVal val="visible"/>
                                      </p:to>
                                    </p:set>
                                    <p:animEffect transition="in" filter="randombar(horizontal)">
                                      <p:cBhvr>
                                        <p:cTn id="14" dur="500"/>
                                        <p:tgtEl>
                                          <p:spTgt spid="5">
                                            <p:txEl>
                                              <p:pRg st="0" end="0"/>
                                            </p:txEl>
                                          </p:spTgt>
                                        </p:tgtEl>
                                      </p:cBhvr>
                                    </p:animEffect>
                                  </p:childTnLst>
                                </p:cTn>
                              </p:par>
                              <p:par>
                                <p:cTn id="15" presetID="14" presetClass="entr" presetSubtype="10" fill="hold" nodeType="withEffect">
                                  <p:stCondLst>
                                    <p:cond delay="0"/>
                                  </p:stCondLst>
                                  <p:childTnLst>
                                    <p:set>
                                      <p:cBhvr>
                                        <p:cTn id="16" dur="1" fill="hold">
                                          <p:stCondLst>
                                            <p:cond delay="0"/>
                                          </p:stCondLst>
                                        </p:cTn>
                                        <p:tgtEl>
                                          <p:spTgt spid="5">
                                            <p:txEl>
                                              <p:pRg st="1" end="1"/>
                                            </p:txEl>
                                          </p:spTgt>
                                        </p:tgtEl>
                                        <p:attrNameLst>
                                          <p:attrName>style.visibility</p:attrName>
                                        </p:attrNameLst>
                                      </p:cBhvr>
                                      <p:to>
                                        <p:strVal val="visible"/>
                                      </p:to>
                                    </p:set>
                                    <p:animEffect transition="in" filter="randombar(horizontal)">
                                      <p:cBhvr>
                                        <p:cTn id="17" dur="500"/>
                                        <p:tgtEl>
                                          <p:spTgt spid="5">
                                            <p:txEl>
                                              <p:pRg st="1" end="1"/>
                                            </p:txEl>
                                          </p:spTgt>
                                        </p:tgtEl>
                                      </p:cBhvr>
                                    </p:animEffect>
                                  </p:childTnLst>
                                </p:cTn>
                              </p:par>
                              <p:par>
                                <p:cTn id="18" presetID="14" presetClass="entr" presetSubtype="10" fill="hold" nodeType="withEffect">
                                  <p:stCondLst>
                                    <p:cond delay="0"/>
                                  </p:stCondLst>
                                  <p:childTnLst>
                                    <p:set>
                                      <p:cBhvr>
                                        <p:cTn id="19" dur="1" fill="hold">
                                          <p:stCondLst>
                                            <p:cond delay="0"/>
                                          </p:stCondLst>
                                        </p:cTn>
                                        <p:tgtEl>
                                          <p:spTgt spid="5">
                                            <p:txEl>
                                              <p:pRg st="2" end="2"/>
                                            </p:txEl>
                                          </p:spTgt>
                                        </p:tgtEl>
                                        <p:attrNameLst>
                                          <p:attrName>style.visibility</p:attrName>
                                        </p:attrNameLst>
                                      </p:cBhvr>
                                      <p:to>
                                        <p:strVal val="visible"/>
                                      </p:to>
                                    </p:set>
                                    <p:animEffect transition="in" filter="randombar(horizontal)">
                                      <p:cBhvr>
                                        <p:cTn id="20" dur="500"/>
                                        <p:tgtEl>
                                          <p:spTgt spid="5">
                                            <p:txEl>
                                              <p:pRg st="2" end="2"/>
                                            </p:txEl>
                                          </p:spTgt>
                                        </p:tgtEl>
                                      </p:cBhvr>
                                    </p:animEffect>
                                  </p:childTnLst>
                                </p:cTn>
                              </p:par>
                              <p:par>
                                <p:cTn id="21" presetID="14" presetClass="entr" presetSubtype="10" fill="hold" nodeType="withEffect">
                                  <p:stCondLst>
                                    <p:cond delay="0"/>
                                  </p:stCondLst>
                                  <p:childTnLst>
                                    <p:set>
                                      <p:cBhvr>
                                        <p:cTn id="22" dur="1" fill="hold">
                                          <p:stCondLst>
                                            <p:cond delay="0"/>
                                          </p:stCondLst>
                                        </p:cTn>
                                        <p:tgtEl>
                                          <p:spTgt spid="5">
                                            <p:txEl>
                                              <p:pRg st="3" end="3"/>
                                            </p:txEl>
                                          </p:spTgt>
                                        </p:tgtEl>
                                        <p:attrNameLst>
                                          <p:attrName>style.visibility</p:attrName>
                                        </p:attrNameLst>
                                      </p:cBhvr>
                                      <p:to>
                                        <p:strVal val="visible"/>
                                      </p:to>
                                    </p:set>
                                    <p:animEffect transition="in" filter="randombar(horizontal)">
                                      <p:cBhvr>
                                        <p:cTn id="23" dur="500"/>
                                        <p:tgtEl>
                                          <p:spTgt spid="5">
                                            <p:txEl>
                                              <p:pRg st="3" end="3"/>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31" presetClass="entr" presetSubtype="0" fill="hold" nodeType="clickEffect">
                                  <p:stCondLst>
                                    <p:cond delay="0"/>
                                  </p:stCondLst>
                                  <p:childTnLst>
                                    <p:set>
                                      <p:cBhvr>
                                        <p:cTn id="27" dur="1" fill="hold">
                                          <p:stCondLst>
                                            <p:cond delay="0"/>
                                          </p:stCondLst>
                                        </p:cTn>
                                        <p:tgtEl>
                                          <p:spTgt spid="7"/>
                                        </p:tgtEl>
                                        <p:attrNameLst>
                                          <p:attrName>style.visibility</p:attrName>
                                        </p:attrNameLst>
                                      </p:cBhvr>
                                      <p:to>
                                        <p:strVal val="visible"/>
                                      </p:to>
                                    </p:set>
                                    <p:anim calcmode="lin" valueType="num">
                                      <p:cBhvr>
                                        <p:cTn id="28" dur="1000" fill="hold"/>
                                        <p:tgtEl>
                                          <p:spTgt spid="7"/>
                                        </p:tgtEl>
                                        <p:attrNameLst>
                                          <p:attrName>ppt_w</p:attrName>
                                        </p:attrNameLst>
                                      </p:cBhvr>
                                      <p:tavLst>
                                        <p:tav tm="0">
                                          <p:val>
                                            <p:fltVal val="0"/>
                                          </p:val>
                                        </p:tav>
                                        <p:tav tm="100000">
                                          <p:val>
                                            <p:strVal val="#ppt_w"/>
                                          </p:val>
                                        </p:tav>
                                      </p:tavLst>
                                    </p:anim>
                                    <p:anim calcmode="lin" valueType="num">
                                      <p:cBhvr>
                                        <p:cTn id="29" dur="1000" fill="hold"/>
                                        <p:tgtEl>
                                          <p:spTgt spid="7"/>
                                        </p:tgtEl>
                                        <p:attrNameLst>
                                          <p:attrName>ppt_h</p:attrName>
                                        </p:attrNameLst>
                                      </p:cBhvr>
                                      <p:tavLst>
                                        <p:tav tm="0">
                                          <p:val>
                                            <p:fltVal val="0"/>
                                          </p:val>
                                        </p:tav>
                                        <p:tav tm="100000">
                                          <p:val>
                                            <p:strVal val="#ppt_h"/>
                                          </p:val>
                                        </p:tav>
                                      </p:tavLst>
                                    </p:anim>
                                    <p:anim calcmode="lin" valueType="num">
                                      <p:cBhvr>
                                        <p:cTn id="30" dur="1000" fill="hold"/>
                                        <p:tgtEl>
                                          <p:spTgt spid="7"/>
                                        </p:tgtEl>
                                        <p:attrNameLst>
                                          <p:attrName>style.rotation</p:attrName>
                                        </p:attrNameLst>
                                      </p:cBhvr>
                                      <p:tavLst>
                                        <p:tav tm="0">
                                          <p:val>
                                            <p:fltVal val="90"/>
                                          </p:val>
                                        </p:tav>
                                        <p:tav tm="100000">
                                          <p:val>
                                            <p:fltVal val="0"/>
                                          </p:val>
                                        </p:tav>
                                      </p:tavLst>
                                    </p:anim>
                                    <p:animEffect transition="in" filter="fade">
                                      <p:cBhvr>
                                        <p:cTn id="31" dur="1000"/>
                                        <p:tgtEl>
                                          <p:spTgt spid="7"/>
                                        </p:tgtEl>
                                      </p:cBhvr>
                                    </p:animEffect>
                                  </p:childTnLst>
                                </p:cTn>
                              </p:par>
                            </p:childTnLst>
                          </p:cTn>
                        </p:par>
                      </p:childTnLst>
                    </p:cTn>
                  </p:par>
                  <p:par>
                    <p:cTn id="32" fill="hold">
                      <p:stCondLst>
                        <p:cond delay="indefinite"/>
                      </p:stCondLst>
                      <p:childTnLst>
                        <p:par>
                          <p:cTn id="33" fill="hold">
                            <p:stCondLst>
                              <p:cond delay="0"/>
                            </p:stCondLst>
                            <p:childTnLst>
                              <p:par>
                                <p:cTn id="34" presetID="31" presetClass="entr" presetSubtype="0" fill="hold" nodeType="clickEffect">
                                  <p:stCondLst>
                                    <p:cond delay="0"/>
                                  </p:stCondLst>
                                  <p:childTnLst>
                                    <p:set>
                                      <p:cBhvr>
                                        <p:cTn id="35" dur="1" fill="hold">
                                          <p:stCondLst>
                                            <p:cond delay="0"/>
                                          </p:stCondLst>
                                        </p:cTn>
                                        <p:tgtEl>
                                          <p:spTgt spid="11"/>
                                        </p:tgtEl>
                                        <p:attrNameLst>
                                          <p:attrName>style.visibility</p:attrName>
                                        </p:attrNameLst>
                                      </p:cBhvr>
                                      <p:to>
                                        <p:strVal val="visible"/>
                                      </p:to>
                                    </p:set>
                                    <p:anim calcmode="lin" valueType="num">
                                      <p:cBhvr>
                                        <p:cTn id="36" dur="1000" fill="hold"/>
                                        <p:tgtEl>
                                          <p:spTgt spid="11"/>
                                        </p:tgtEl>
                                        <p:attrNameLst>
                                          <p:attrName>ppt_w</p:attrName>
                                        </p:attrNameLst>
                                      </p:cBhvr>
                                      <p:tavLst>
                                        <p:tav tm="0">
                                          <p:val>
                                            <p:fltVal val="0"/>
                                          </p:val>
                                        </p:tav>
                                        <p:tav tm="100000">
                                          <p:val>
                                            <p:strVal val="#ppt_w"/>
                                          </p:val>
                                        </p:tav>
                                      </p:tavLst>
                                    </p:anim>
                                    <p:anim calcmode="lin" valueType="num">
                                      <p:cBhvr>
                                        <p:cTn id="37" dur="1000" fill="hold"/>
                                        <p:tgtEl>
                                          <p:spTgt spid="11"/>
                                        </p:tgtEl>
                                        <p:attrNameLst>
                                          <p:attrName>ppt_h</p:attrName>
                                        </p:attrNameLst>
                                      </p:cBhvr>
                                      <p:tavLst>
                                        <p:tav tm="0">
                                          <p:val>
                                            <p:fltVal val="0"/>
                                          </p:val>
                                        </p:tav>
                                        <p:tav tm="100000">
                                          <p:val>
                                            <p:strVal val="#ppt_h"/>
                                          </p:val>
                                        </p:tav>
                                      </p:tavLst>
                                    </p:anim>
                                    <p:anim calcmode="lin" valueType="num">
                                      <p:cBhvr>
                                        <p:cTn id="38" dur="1000" fill="hold"/>
                                        <p:tgtEl>
                                          <p:spTgt spid="11"/>
                                        </p:tgtEl>
                                        <p:attrNameLst>
                                          <p:attrName>style.rotation</p:attrName>
                                        </p:attrNameLst>
                                      </p:cBhvr>
                                      <p:tavLst>
                                        <p:tav tm="0">
                                          <p:val>
                                            <p:fltVal val="90"/>
                                          </p:val>
                                        </p:tav>
                                        <p:tav tm="100000">
                                          <p:val>
                                            <p:fltVal val="0"/>
                                          </p:val>
                                        </p:tav>
                                      </p:tavLst>
                                    </p:anim>
                                    <p:animEffect transition="in" filter="fade">
                                      <p:cBhvr>
                                        <p:cTn id="39" dur="1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DE505E40-4667-442B-BBAD-A34A40603625}"/>
              </a:ext>
            </a:extLst>
          </p:cNvPr>
          <p:cNvSpPr>
            <a:spLocks noGrp="1"/>
          </p:cNvSpPr>
          <p:nvPr>
            <p:ph idx="1"/>
          </p:nvPr>
        </p:nvSpPr>
        <p:spPr>
          <a:xfrm>
            <a:off x="295790" y="1454727"/>
            <a:ext cx="9673545" cy="5290209"/>
          </a:xfrm>
        </p:spPr>
        <p:txBody>
          <a:bodyPr/>
          <a:lstStyle/>
          <a:p>
            <a:r>
              <a:rPr lang="ru-RU" dirty="0">
                <a:latin typeface="Consolas" panose="020B0609020204030204" pitchFamily="49" charset="0"/>
                <a:hlinkClick r:id="rId2" action="ppaction://hlinksldjump"/>
              </a:rPr>
              <a:t>Электронные платежные системы</a:t>
            </a:r>
            <a:endParaRPr lang="ru-RU" dirty="0">
              <a:latin typeface="Consolas" panose="020B0609020204030204" pitchFamily="49" charset="0"/>
            </a:endParaRPr>
          </a:p>
          <a:p>
            <a:r>
              <a:rPr lang="ru-RU" sz="2000" dirty="0">
                <a:latin typeface="Consolas" panose="020B0609020204030204" pitchFamily="49" charset="0"/>
                <a:hlinkClick r:id="rId3" action="ppaction://hlinksldjump"/>
              </a:rPr>
              <a:t>В</a:t>
            </a:r>
            <a:r>
              <a:rPr lang="ru-RU" sz="2000" i="0" dirty="0">
                <a:effectLst/>
                <a:latin typeface="Consolas" panose="020B0609020204030204" pitchFamily="49" charset="0"/>
                <a:hlinkClick r:id="rId3" action="ppaction://hlinksldjump"/>
              </a:rPr>
              <a:t>иды электронных платёжных систем</a:t>
            </a:r>
            <a:endParaRPr lang="ru-RU" dirty="0">
              <a:latin typeface="Consolas" panose="020B0609020204030204" pitchFamily="49" charset="0"/>
            </a:endParaRPr>
          </a:p>
          <a:p>
            <a:r>
              <a:rPr lang="ru-RU" sz="2000" dirty="0">
                <a:latin typeface="Consolas" panose="020B0609020204030204" pitchFamily="49" charset="0"/>
                <a:hlinkClick r:id="rId4" action="ppaction://hlinksldjump"/>
              </a:rPr>
              <a:t>Известные Российские платежные системы</a:t>
            </a:r>
            <a:endParaRPr lang="ru-RU" sz="2000" dirty="0">
              <a:latin typeface="Consolas" panose="020B0609020204030204" pitchFamily="49" charset="0"/>
            </a:endParaRPr>
          </a:p>
          <a:p>
            <a:r>
              <a:rPr lang="ru-RU" sz="2000" dirty="0">
                <a:latin typeface="Consolas" panose="020B0609020204030204" pitchFamily="49" charset="0"/>
                <a:hlinkClick r:id="rId5" action="ppaction://hlinksldjump"/>
              </a:rPr>
              <a:t>Как работают платежные системы</a:t>
            </a:r>
            <a:endParaRPr lang="ru-RU" sz="2000" dirty="0">
              <a:latin typeface="Consolas" panose="020B0609020204030204" pitchFamily="49" charset="0"/>
            </a:endParaRPr>
          </a:p>
          <a:p>
            <a:r>
              <a:rPr lang="ru-RU" dirty="0">
                <a:latin typeface="Consolas" panose="020B0609020204030204" pitchFamily="49" charset="0"/>
                <a:hlinkClick r:id="rId6" action="ppaction://hlinksldjump"/>
              </a:rPr>
              <a:t>Система переводов</a:t>
            </a:r>
            <a:endParaRPr lang="ru-RU" dirty="0">
              <a:latin typeface="Consolas" panose="020B0609020204030204" pitchFamily="49" charset="0"/>
            </a:endParaRPr>
          </a:p>
          <a:p>
            <a:r>
              <a:rPr lang="ru-RU" dirty="0">
                <a:latin typeface="Consolas" panose="020B0609020204030204" pitchFamily="49" charset="0"/>
                <a:hlinkClick r:id="rId7" action="ppaction://hlinksldjump"/>
              </a:rPr>
              <a:t>Электронные кошельки: удобство и доступ к наличным</a:t>
            </a:r>
            <a:endParaRPr lang="ru-RU" dirty="0">
              <a:latin typeface="Consolas" panose="020B0609020204030204" pitchFamily="49" charset="0"/>
            </a:endParaRPr>
          </a:p>
          <a:p>
            <a:r>
              <a:rPr lang="ru-RU" dirty="0">
                <a:latin typeface="Consolas" panose="020B0609020204030204" pitchFamily="49" charset="0"/>
                <a:hlinkClick r:id="rId8" action="ppaction://hlinksldjump"/>
              </a:rPr>
              <a:t>Преимущества и недостатки электронных платежных систем</a:t>
            </a:r>
            <a:endParaRPr lang="ru-RU" dirty="0">
              <a:latin typeface="Consolas" panose="020B0609020204030204" pitchFamily="49" charset="0"/>
            </a:endParaRPr>
          </a:p>
          <a:p>
            <a:r>
              <a:rPr lang="ru-RU" sz="2000" dirty="0">
                <a:latin typeface="Consolas" panose="020B0609020204030204" pitchFamily="49" charset="0"/>
                <a:hlinkClick r:id="rId9" action="ppaction://hlinksldjump"/>
              </a:rPr>
              <a:t>Будущее электронных платежных систем</a:t>
            </a:r>
            <a:endParaRPr lang="ru-RU" sz="2000" dirty="0">
              <a:latin typeface="Consolas" panose="020B0609020204030204" pitchFamily="49" charset="0"/>
            </a:endParaRPr>
          </a:p>
          <a:p>
            <a:pPr marL="0" indent="0">
              <a:buNone/>
            </a:pPr>
            <a:endParaRPr lang="ru-RU" dirty="0">
              <a:latin typeface="Consolas" panose="020B0609020204030204" pitchFamily="49" charset="0"/>
            </a:endParaRPr>
          </a:p>
          <a:p>
            <a:endParaRPr lang="ru-RU" dirty="0">
              <a:latin typeface="Consolas" panose="020B0609020204030204" pitchFamily="49" charset="0"/>
            </a:endParaRPr>
          </a:p>
          <a:p>
            <a:endParaRPr lang="ru-RU" dirty="0">
              <a:latin typeface="Consolas" panose="020B0609020204030204" pitchFamily="49" charset="0"/>
            </a:endParaRPr>
          </a:p>
          <a:p>
            <a:endParaRPr lang="ru-RU" dirty="0">
              <a:latin typeface="Consolas" panose="020B0609020204030204" pitchFamily="49" charset="0"/>
            </a:endParaRPr>
          </a:p>
          <a:p>
            <a:endParaRPr lang="ru-RU" sz="2000" dirty="0">
              <a:latin typeface="Consolas" panose="020B0609020204030204" pitchFamily="49" charset="0"/>
            </a:endParaRPr>
          </a:p>
          <a:p>
            <a:endParaRPr lang="ru-RU" sz="2000" dirty="0">
              <a:latin typeface="Consolas" panose="020B0609020204030204" pitchFamily="49" charset="0"/>
            </a:endParaRPr>
          </a:p>
          <a:p>
            <a:endParaRPr lang="ru-RU" dirty="0">
              <a:latin typeface="Consolas" panose="020B0609020204030204" pitchFamily="49" charset="0"/>
            </a:endParaRPr>
          </a:p>
        </p:txBody>
      </p:sp>
      <p:sp>
        <p:nvSpPr>
          <p:cNvPr id="6" name="TextBox 5">
            <a:extLst>
              <a:ext uri="{FF2B5EF4-FFF2-40B4-BE49-F238E27FC236}">
                <a16:creationId xmlns:a16="http://schemas.microsoft.com/office/drawing/2014/main" id="{90E09BEA-34FB-4557-BECD-9827156D2186}"/>
              </a:ext>
            </a:extLst>
          </p:cNvPr>
          <p:cNvSpPr txBox="1"/>
          <p:nvPr/>
        </p:nvSpPr>
        <p:spPr>
          <a:xfrm>
            <a:off x="337354" y="595549"/>
            <a:ext cx="3307278" cy="738664"/>
          </a:xfrm>
          <a:prstGeom prst="rect">
            <a:avLst/>
          </a:prstGeom>
          <a:noFill/>
        </p:spPr>
        <p:txBody>
          <a:bodyPr wrap="square" rtlCol="0">
            <a:spAutoFit/>
          </a:bodyPr>
          <a:lstStyle/>
          <a:p>
            <a:r>
              <a:rPr lang="ru-RU" sz="4200" dirty="0">
                <a:latin typeface="Consolas" panose="020B0609020204030204" pitchFamily="49" charset="0"/>
              </a:rPr>
              <a:t>Оглавление</a:t>
            </a:r>
          </a:p>
        </p:txBody>
      </p:sp>
    </p:spTree>
    <p:extLst>
      <p:ext uri="{BB962C8B-B14F-4D97-AF65-F5344CB8AC3E}">
        <p14:creationId xmlns:p14="http://schemas.microsoft.com/office/powerpoint/2010/main" val="28537776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1000"/>
                                        <p:tgtEl>
                                          <p:spTgt spid="6">
                                            <p:txEl>
                                              <p:pRg st="0" end="0"/>
                                            </p:txEl>
                                          </p:spTgt>
                                        </p:tgtEl>
                                      </p:cBhvr>
                                    </p:animEffect>
                                    <p:anim calcmode="lin" valueType="num">
                                      <p:cBhvr>
                                        <p:cTn id="8"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6">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 calcmode="lin" valueType="num">
                                      <p:cBhvr additive="base">
                                        <p:cTn id="14"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3">
                                            <p:txEl>
                                              <p:pRg st="0" end="0"/>
                                            </p:txEl>
                                          </p:spTgt>
                                        </p:tgtEl>
                                        <p:attrNameLst>
                                          <p:attrName>ppt_y</p:attrName>
                                        </p:attrNameLst>
                                      </p:cBhvr>
                                      <p:tavLst>
                                        <p:tav tm="0">
                                          <p:val>
                                            <p:strVal val="1+#ppt_h/2"/>
                                          </p:val>
                                        </p:tav>
                                        <p:tav tm="100000">
                                          <p:val>
                                            <p:strVal val="#ppt_y"/>
                                          </p:val>
                                        </p:tav>
                                      </p:tavLst>
                                    </p:anim>
                                  </p:childTnLst>
                                </p:cTn>
                              </p:par>
                              <p:par>
                                <p:cTn id="16" presetID="2" presetClass="entr" presetSubtype="4" fill="hold" nodeType="with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 calcmode="lin" valueType="num">
                                      <p:cBhvr additive="base">
                                        <p:cTn id="18"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3">
                                            <p:txEl>
                                              <p:pRg st="1" end="1"/>
                                            </p:txEl>
                                          </p:spTgt>
                                        </p:tgtEl>
                                        <p:attrNameLst>
                                          <p:attrName>ppt_y</p:attrName>
                                        </p:attrNameLst>
                                      </p:cBhvr>
                                      <p:tavLst>
                                        <p:tav tm="0">
                                          <p:val>
                                            <p:strVal val="1+#ppt_h/2"/>
                                          </p:val>
                                        </p:tav>
                                        <p:tav tm="100000">
                                          <p:val>
                                            <p:strVal val="#ppt_y"/>
                                          </p:val>
                                        </p:tav>
                                      </p:tavLst>
                                    </p:anim>
                                  </p:childTnLst>
                                </p:cTn>
                              </p:par>
                              <p:par>
                                <p:cTn id="20" presetID="2" presetClass="entr" presetSubtype="4" fill="hold" nodeType="with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 calcmode="lin" valueType="num">
                                      <p:cBhvr additive="base">
                                        <p:cTn id="22"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3" dur="500" fill="hold"/>
                                        <p:tgtEl>
                                          <p:spTgt spid="3">
                                            <p:txEl>
                                              <p:pRg st="2" end="2"/>
                                            </p:txEl>
                                          </p:spTgt>
                                        </p:tgtEl>
                                        <p:attrNameLst>
                                          <p:attrName>ppt_y</p:attrName>
                                        </p:attrNameLst>
                                      </p:cBhvr>
                                      <p:tavLst>
                                        <p:tav tm="0">
                                          <p:val>
                                            <p:strVal val="1+#ppt_h/2"/>
                                          </p:val>
                                        </p:tav>
                                        <p:tav tm="100000">
                                          <p:val>
                                            <p:strVal val="#ppt_y"/>
                                          </p:val>
                                        </p:tav>
                                      </p:tavLst>
                                    </p:anim>
                                  </p:childTnLst>
                                </p:cTn>
                              </p:par>
                              <p:par>
                                <p:cTn id="24" presetID="2" presetClass="entr" presetSubtype="4" fill="hold" nodeType="withEffect">
                                  <p:stCondLst>
                                    <p:cond delay="0"/>
                                  </p:stCondLst>
                                  <p:childTnLst>
                                    <p:set>
                                      <p:cBhvr>
                                        <p:cTn id="25" dur="1" fill="hold">
                                          <p:stCondLst>
                                            <p:cond delay="0"/>
                                          </p:stCondLst>
                                        </p:cTn>
                                        <p:tgtEl>
                                          <p:spTgt spid="3">
                                            <p:txEl>
                                              <p:pRg st="3" end="3"/>
                                            </p:txEl>
                                          </p:spTgt>
                                        </p:tgtEl>
                                        <p:attrNameLst>
                                          <p:attrName>style.visibility</p:attrName>
                                        </p:attrNameLst>
                                      </p:cBhvr>
                                      <p:to>
                                        <p:strVal val="visible"/>
                                      </p:to>
                                    </p:set>
                                    <p:anim calcmode="lin" valueType="num">
                                      <p:cBhvr additive="base">
                                        <p:cTn id="26"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3">
                                            <p:txEl>
                                              <p:pRg st="3" end="3"/>
                                            </p:txEl>
                                          </p:spTgt>
                                        </p:tgtEl>
                                        <p:attrNameLst>
                                          <p:attrName>ppt_y</p:attrName>
                                        </p:attrNameLst>
                                      </p:cBhvr>
                                      <p:tavLst>
                                        <p:tav tm="0">
                                          <p:val>
                                            <p:strVal val="1+#ppt_h/2"/>
                                          </p:val>
                                        </p:tav>
                                        <p:tav tm="100000">
                                          <p:val>
                                            <p:strVal val="#ppt_y"/>
                                          </p:val>
                                        </p:tav>
                                      </p:tavLst>
                                    </p:anim>
                                  </p:childTnLst>
                                </p:cTn>
                              </p:par>
                              <p:par>
                                <p:cTn id="28" presetID="2" presetClass="entr" presetSubtype="4" fill="hold" nodeType="withEffect">
                                  <p:stCondLst>
                                    <p:cond delay="0"/>
                                  </p:stCondLst>
                                  <p:childTnLst>
                                    <p:set>
                                      <p:cBhvr>
                                        <p:cTn id="29" dur="1" fill="hold">
                                          <p:stCondLst>
                                            <p:cond delay="0"/>
                                          </p:stCondLst>
                                        </p:cTn>
                                        <p:tgtEl>
                                          <p:spTgt spid="3">
                                            <p:txEl>
                                              <p:pRg st="4" end="4"/>
                                            </p:txEl>
                                          </p:spTgt>
                                        </p:tgtEl>
                                        <p:attrNameLst>
                                          <p:attrName>style.visibility</p:attrName>
                                        </p:attrNameLst>
                                      </p:cBhvr>
                                      <p:to>
                                        <p:strVal val="visible"/>
                                      </p:to>
                                    </p:set>
                                    <p:anim calcmode="lin" valueType="num">
                                      <p:cBhvr additive="base">
                                        <p:cTn id="30"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1" dur="500" fill="hold"/>
                                        <p:tgtEl>
                                          <p:spTgt spid="3">
                                            <p:txEl>
                                              <p:pRg st="4" end="4"/>
                                            </p:txEl>
                                          </p:spTgt>
                                        </p:tgtEl>
                                        <p:attrNameLst>
                                          <p:attrName>ppt_y</p:attrName>
                                        </p:attrNameLst>
                                      </p:cBhvr>
                                      <p:tavLst>
                                        <p:tav tm="0">
                                          <p:val>
                                            <p:strVal val="1+#ppt_h/2"/>
                                          </p:val>
                                        </p:tav>
                                        <p:tav tm="100000">
                                          <p:val>
                                            <p:strVal val="#ppt_y"/>
                                          </p:val>
                                        </p:tav>
                                      </p:tavLst>
                                    </p:anim>
                                  </p:childTnLst>
                                </p:cTn>
                              </p:par>
                              <p:par>
                                <p:cTn id="32" presetID="2" presetClass="entr" presetSubtype="4" fill="hold" nodeType="withEffect">
                                  <p:stCondLst>
                                    <p:cond delay="0"/>
                                  </p:stCondLst>
                                  <p:childTnLst>
                                    <p:set>
                                      <p:cBhvr>
                                        <p:cTn id="33" dur="1" fill="hold">
                                          <p:stCondLst>
                                            <p:cond delay="0"/>
                                          </p:stCondLst>
                                        </p:cTn>
                                        <p:tgtEl>
                                          <p:spTgt spid="3">
                                            <p:txEl>
                                              <p:pRg st="5" end="5"/>
                                            </p:txEl>
                                          </p:spTgt>
                                        </p:tgtEl>
                                        <p:attrNameLst>
                                          <p:attrName>style.visibility</p:attrName>
                                        </p:attrNameLst>
                                      </p:cBhvr>
                                      <p:to>
                                        <p:strVal val="visible"/>
                                      </p:to>
                                    </p:set>
                                    <p:anim calcmode="lin" valueType="num">
                                      <p:cBhvr additive="base">
                                        <p:cTn id="34"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5" dur="500" fill="hold"/>
                                        <p:tgtEl>
                                          <p:spTgt spid="3">
                                            <p:txEl>
                                              <p:pRg st="5" end="5"/>
                                            </p:txEl>
                                          </p:spTgt>
                                        </p:tgtEl>
                                        <p:attrNameLst>
                                          <p:attrName>ppt_y</p:attrName>
                                        </p:attrNameLst>
                                      </p:cBhvr>
                                      <p:tavLst>
                                        <p:tav tm="0">
                                          <p:val>
                                            <p:strVal val="1+#ppt_h/2"/>
                                          </p:val>
                                        </p:tav>
                                        <p:tav tm="100000">
                                          <p:val>
                                            <p:strVal val="#ppt_y"/>
                                          </p:val>
                                        </p:tav>
                                      </p:tavLst>
                                    </p:anim>
                                  </p:childTnLst>
                                </p:cTn>
                              </p:par>
                              <p:par>
                                <p:cTn id="36" presetID="2" presetClass="entr" presetSubtype="4" fill="hold" nodeType="withEffect">
                                  <p:stCondLst>
                                    <p:cond delay="0"/>
                                  </p:stCondLst>
                                  <p:childTnLst>
                                    <p:set>
                                      <p:cBhvr>
                                        <p:cTn id="37" dur="1" fill="hold">
                                          <p:stCondLst>
                                            <p:cond delay="0"/>
                                          </p:stCondLst>
                                        </p:cTn>
                                        <p:tgtEl>
                                          <p:spTgt spid="3">
                                            <p:txEl>
                                              <p:pRg st="6" end="6"/>
                                            </p:txEl>
                                          </p:spTgt>
                                        </p:tgtEl>
                                        <p:attrNameLst>
                                          <p:attrName>style.visibility</p:attrName>
                                        </p:attrNameLst>
                                      </p:cBhvr>
                                      <p:to>
                                        <p:strVal val="visible"/>
                                      </p:to>
                                    </p:set>
                                    <p:anim calcmode="lin" valueType="num">
                                      <p:cBhvr additive="base">
                                        <p:cTn id="38"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9" dur="500" fill="hold"/>
                                        <p:tgtEl>
                                          <p:spTgt spid="3">
                                            <p:txEl>
                                              <p:pRg st="6" end="6"/>
                                            </p:txEl>
                                          </p:spTgt>
                                        </p:tgtEl>
                                        <p:attrNameLst>
                                          <p:attrName>ppt_y</p:attrName>
                                        </p:attrNameLst>
                                      </p:cBhvr>
                                      <p:tavLst>
                                        <p:tav tm="0">
                                          <p:val>
                                            <p:strVal val="1+#ppt_h/2"/>
                                          </p:val>
                                        </p:tav>
                                        <p:tav tm="100000">
                                          <p:val>
                                            <p:strVal val="#ppt_y"/>
                                          </p:val>
                                        </p:tav>
                                      </p:tavLst>
                                    </p:anim>
                                  </p:childTnLst>
                                </p:cTn>
                              </p:par>
                              <p:par>
                                <p:cTn id="40" presetID="2" presetClass="entr" presetSubtype="4" fill="hold" nodeType="with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 calcmode="lin" valueType="num">
                                      <p:cBhvr additive="base">
                                        <p:cTn id="42"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43"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C0E54F15-8BE4-4377-8D9E-63C4EB8FAC7C}"/>
              </a:ext>
            </a:extLst>
          </p:cNvPr>
          <p:cNvSpPr txBox="1"/>
          <p:nvPr/>
        </p:nvSpPr>
        <p:spPr>
          <a:xfrm>
            <a:off x="526022" y="1462137"/>
            <a:ext cx="3428462" cy="4247317"/>
          </a:xfrm>
          <a:prstGeom prst="rect">
            <a:avLst/>
          </a:prstGeom>
          <a:noFill/>
        </p:spPr>
        <p:txBody>
          <a:bodyPr wrap="square" rtlCol="0">
            <a:spAutoFit/>
          </a:bodyPr>
          <a:lstStyle/>
          <a:p>
            <a:r>
              <a:rPr lang="ru-RU" dirty="0">
                <a:latin typeface="Consolas" panose="020B0609020204030204" pitchFamily="49" charset="0"/>
              </a:rPr>
              <a:t>Электронная торговля не была бы столь удобной, если бы не было возможности оплачивать покупку прямо в Интернете, не выходя из дома. Для этого должны были появиться электронные деньги. которые можно свободно купить и продать. Системы расчётов электронными деньгами называются электронными платёжными системами. </a:t>
            </a:r>
          </a:p>
        </p:txBody>
      </p:sp>
      <p:sp>
        <p:nvSpPr>
          <p:cNvPr id="5" name="TextBox 4">
            <a:extLst>
              <a:ext uri="{FF2B5EF4-FFF2-40B4-BE49-F238E27FC236}">
                <a16:creationId xmlns:a16="http://schemas.microsoft.com/office/drawing/2014/main" id="{40E7E707-8CCC-4AD7-BBDD-384B6BD809C5}"/>
              </a:ext>
            </a:extLst>
          </p:cNvPr>
          <p:cNvSpPr txBox="1"/>
          <p:nvPr/>
        </p:nvSpPr>
        <p:spPr>
          <a:xfrm>
            <a:off x="526022" y="552203"/>
            <a:ext cx="8759129" cy="738664"/>
          </a:xfrm>
          <a:prstGeom prst="rect">
            <a:avLst/>
          </a:prstGeom>
          <a:noFill/>
        </p:spPr>
        <p:txBody>
          <a:bodyPr wrap="none" rtlCol="0">
            <a:spAutoFit/>
          </a:bodyPr>
          <a:lstStyle/>
          <a:p>
            <a:r>
              <a:rPr lang="ru-RU" sz="4200" dirty="0">
                <a:latin typeface="Consolas" panose="020B0609020204030204" pitchFamily="49" charset="0"/>
                <a:hlinkClick r:id="rId2" action="ppaction://hlinksldjump"/>
              </a:rPr>
              <a:t>Электронные платежные системы</a:t>
            </a:r>
            <a:endParaRPr lang="ru-RU" sz="4200" dirty="0">
              <a:latin typeface="Consolas" panose="020B0609020204030204" pitchFamily="49" charset="0"/>
            </a:endParaRPr>
          </a:p>
        </p:txBody>
      </p:sp>
      <p:pic>
        <p:nvPicPr>
          <p:cNvPr id="13" name="Рисунок 12">
            <a:extLst>
              <a:ext uri="{FF2B5EF4-FFF2-40B4-BE49-F238E27FC236}">
                <a16:creationId xmlns:a16="http://schemas.microsoft.com/office/drawing/2014/main" id="{A2BA219B-1492-451B-8DE5-1A1F51A8DB94}"/>
              </a:ext>
            </a:extLst>
          </p:cNvPr>
          <p:cNvPicPr/>
          <p:nvPr/>
        </p:nvPicPr>
        <p:blipFill>
          <a:blip r:embed="rId3" cstate="print">
            <a:extLst>
              <a:ext uri="{28A0092B-C50C-407E-A947-70E740481C1C}">
                <a14:useLocalDpi xmlns:a14="http://schemas.microsoft.com/office/drawing/2010/main" val="0"/>
              </a:ext>
            </a:extLst>
          </a:blip>
          <a:stretch>
            <a:fillRect/>
          </a:stretch>
        </p:blipFill>
        <p:spPr>
          <a:xfrm>
            <a:off x="4006276" y="4150673"/>
            <a:ext cx="3760186" cy="2405644"/>
          </a:xfrm>
          <a:prstGeom prst="rect">
            <a:avLst/>
          </a:prstGeom>
        </p:spPr>
      </p:pic>
      <p:pic>
        <p:nvPicPr>
          <p:cNvPr id="17" name="Рисунок 16">
            <a:extLst>
              <a:ext uri="{FF2B5EF4-FFF2-40B4-BE49-F238E27FC236}">
                <a16:creationId xmlns:a16="http://schemas.microsoft.com/office/drawing/2014/main" id="{5F6ABDAE-112A-4B3B-82A6-A58D11CDE9D2}"/>
              </a:ext>
            </a:extLst>
          </p:cNvPr>
          <p:cNvPicPr>
            <a:picLocks noChangeAspect="1"/>
          </p:cNvPicPr>
          <p:nvPr/>
        </p:nvPicPr>
        <p:blipFill>
          <a:blip r:embed="rId4"/>
          <a:stretch>
            <a:fillRect/>
          </a:stretch>
        </p:blipFill>
        <p:spPr>
          <a:xfrm>
            <a:off x="6121932" y="1462137"/>
            <a:ext cx="3805707" cy="2477601"/>
          </a:xfrm>
          <a:prstGeom prst="rect">
            <a:avLst/>
          </a:prstGeom>
        </p:spPr>
      </p:pic>
      <p:pic>
        <p:nvPicPr>
          <p:cNvPr id="19" name="Рисунок 18">
            <a:extLst>
              <a:ext uri="{FF2B5EF4-FFF2-40B4-BE49-F238E27FC236}">
                <a16:creationId xmlns:a16="http://schemas.microsoft.com/office/drawing/2014/main" id="{266FA1A7-5005-4CB8-826E-2905F3C40542}"/>
              </a:ext>
            </a:extLst>
          </p:cNvPr>
          <p:cNvPicPr>
            <a:picLocks noChangeAspect="1"/>
          </p:cNvPicPr>
          <p:nvPr/>
        </p:nvPicPr>
        <p:blipFill>
          <a:blip r:embed="rId5"/>
          <a:stretch>
            <a:fillRect/>
          </a:stretch>
        </p:blipFill>
        <p:spPr>
          <a:xfrm>
            <a:off x="8368347" y="4150673"/>
            <a:ext cx="3601980" cy="2406782"/>
          </a:xfrm>
          <a:prstGeom prst="rect">
            <a:avLst/>
          </a:prstGeom>
        </p:spPr>
      </p:pic>
    </p:spTree>
    <p:extLst>
      <p:ext uri="{BB962C8B-B14F-4D97-AF65-F5344CB8AC3E}">
        <p14:creationId xmlns:p14="http://schemas.microsoft.com/office/powerpoint/2010/main" val="29272156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1000"/>
                                        <p:tgtEl>
                                          <p:spTgt spid="5">
                                            <p:txEl>
                                              <p:pRg st="0" end="0"/>
                                            </p:txEl>
                                          </p:spTgt>
                                        </p:tgtEl>
                                      </p:cBhvr>
                                    </p:animEffect>
                                    <p:anim calcmode="lin" valueType="num">
                                      <p:cBhvr>
                                        <p:cTn id="8"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nodeType="clickEffect">
                                  <p:stCondLst>
                                    <p:cond delay="0"/>
                                  </p:stCondLst>
                                  <p:childTnLst>
                                    <p:set>
                                      <p:cBhvr>
                                        <p:cTn id="13" dur="1" fill="hold">
                                          <p:stCondLst>
                                            <p:cond delay="0"/>
                                          </p:stCondLst>
                                        </p:cTn>
                                        <p:tgtEl>
                                          <p:spTgt spid="4">
                                            <p:txEl>
                                              <p:pRg st="0" end="0"/>
                                            </p:txEl>
                                          </p:spTgt>
                                        </p:tgtEl>
                                        <p:attrNameLst>
                                          <p:attrName>style.visibility</p:attrName>
                                        </p:attrNameLst>
                                      </p:cBhvr>
                                      <p:to>
                                        <p:strVal val="visible"/>
                                      </p:to>
                                    </p:set>
                                    <p:animEffect transition="in" filter="wipe(down)">
                                      <p:cBhvr>
                                        <p:cTn id="14" dur="500"/>
                                        <p:tgtEl>
                                          <p:spTgt spid="4">
                                            <p:txEl>
                                              <p:pRg st="0" end="0"/>
                                            </p:txEl>
                                          </p:spTgt>
                                        </p:tgtEl>
                                      </p:cBhvr>
                                    </p:animEffect>
                                  </p:childTnLst>
                                </p:cTn>
                              </p:par>
                              <p:par>
                                <p:cTn id="15" presetID="21" presetClass="entr" presetSubtype="1" fill="hold" nodeType="withEffect">
                                  <p:stCondLst>
                                    <p:cond delay="0"/>
                                  </p:stCondLst>
                                  <p:childTnLst>
                                    <p:set>
                                      <p:cBhvr>
                                        <p:cTn id="16" dur="1" fill="hold">
                                          <p:stCondLst>
                                            <p:cond delay="0"/>
                                          </p:stCondLst>
                                        </p:cTn>
                                        <p:tgtEl>
                                          <p:spTgt spid="17"/>
                                        </p:tgtEl>
                                        <p:attrNameLst>
                                          <p:attrName>style.visibility</p:attrName>
                                        </p:attrNameLst>
                                      </p:cBhvr>
                                      <p:to>
                                        <p:strVal val="visible"/>
                                      </p:to>
                                    </p:set>
                                    <p:animEffect transition="in" filter="wheel(1)">
                                      <p:cBhvr>
                                        <p:cTn id="17" dur="2000"/>
                                        <p:tgtEl>
                                          <p:spTgt spid="17"/>
                                        </p:tgtEl>
                                      </p:cBhvr>
                                    </p:animEffect>
                                  </p:childTnLst>
                                </p:cTn>
                              </p:par>
                              <p:par>
                                <p:cTn id="18" presetID="21" presetClass="entr" presetSubtype="1" fill="hold" nodeType="withEffect">
                                  <p:stCondLst>
                                    <p:cond delay="0"/>
                                  </p:stCondLst>
                                  <p:childTnLst>
                                    <p:set>
                                      <p:cBhvr>
                                        <p:cTn id="19" dur="1" fill="hold">
                                          <p:stCondLst>
                                            <p:cond delay="0"/>
                                          </p:stCondLst>
                                        </p:cTn>
                                        <p:tgtEl>
                                          <p:spTgt spid="13"/>
                                        </p:tgtEl>
                                        <p:attrNameLst>
                                          <p:attrName>style.visibility</p:attrName>
                                        </p:attrNameLst>
                                      </p:cBhvr>
                                      <p:to>
                                        <p:strVal val="visible"/>
                                      </p:to>
                                    </p:set>
                                    <p:animEffect transition="in" filter="wheel(1)">
                                      <p:cBhvr>
                                        <p:cTn id="20" dur="2000"/>
                                        <p:tgtEl>
                                          <p:spTgt spid="13"/>
                                        </p:tgtEl>
                                      </p:cBhvr>
                                    </p:animEffect>
                                  </p:childTnLst>
                                </p:cTn>
                              </p:par>
                              <p:par>
                                <p:cTn id="21" presetID="21" presetClass="entr" presetSubtype="1" fill="hold" nodeType="withEffect">
                                  <p:stCondLst>
                                    <p:cond delay="0"/>
                                  </p:stCondLst>
                                  <p:childTnLst>
                                    <p:set>
                                      <p:cBhvr>
                                        <p:cTn id="22" dur="1" fill="hold">
                                          <p:stCondLst>
                                            <p:cond delay="0"/>
                                          </p:stCondLst>
                                        </p:cTn>
                                        <p:tgtEl>
                                          <p:spTgt spid="19"/>
                                        </p:tgtEl>
                                        <p:attrNameLst>
                                          <p:attrName>style.visibility</p:attrName>
                                        </p:attrNameLst>
                                      </p:cBhvr>
                                      <p:to>
                                        <p:strVal val="visible"/>
                                      </p:to>
                                    </p:set>
                                    <p:animEffect transition="in" filter="wheel(1)">
                                      <p:cBhvr>
                                        <p:cTn id="23" dur="20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B65DC9D4-9751-4B9B-B6DF-4C55F5F26A70}"/>
              </a:ext>
            </a:extLst>
          </p:cNvPr>
          <p:cNvSpPr txBox="1"/>
          <p:nvPr/>
        </p:nvSpPr>
        <p:spPr>
          <a:xfrm>
            <a:off x="593767" y="1901571"/>
            <a:ext cx="8668986" cy="4735014"/>
          </a:xfrm>
          <a:prstGeom prst="rect">
            <a:avLst/>
          </a:prstGeom>
          <a:noFill/>
        </p:spPr>
        <p:txBody>
          <a:bodyPr wrap="square" rtlCol="0">
            <a:spAutoFit/>
          </a:bodyPr>
          <a:lstStyle/>
          <a:p>
            <a:pPr>
              <a:lnSpc>
                <a:spcPct val="107000"/>
              </a:lnSpc>
              <a:spcAft>
                <a:spcPts val="800"/>
              </a:spcAft>
            </a:pPr>
            <a:r>
              <a:rPr lang="en-US" sz="1800" dirty="0">
                <a:effectLst/>
                <a:latin typeface="Consolas" panose="020B0609020204030204" pitchFamily="49" charset="0"/>
                <a:ea typeface="Calibri" panose="020F0502020204030204" pitchFamily="34" charset="0"/>
                <a:cs typeface="Times New Roman" panose="02020603050405020304" pitchFamily="18" charset="0"/>
              </a:rPr>
              <a:t>1.</a:t>
            </a:r>
            <a:r>
              <a:rPr lang="ru-RU" sz="1800" dirty="0">
                <a:effectLst/>
                <a:latin typeface="Consolas" panose="020B0609020204030204" pitchFamily="49" charset="0"/>
                <a:ea typeface="Calibri" panose="020F0502020204030204" pitchFamily="34" charset="0"/>
                <a:cs typeface="Times New Roman" panose="02020603050405020304" pitchFamily="18" charset="0"/>
              </a:rPr>
              <a:t>Единый платёжный интерфейс (UPI). Позволяет пользователям привязывать несколько банковских счетов к одному мобильному приложению.</a:t>
            </a:r>
          </a:p>
          <a:p>
            <a:pPr>
              <a:lnSpc>
                <a:spcPct val="107000"/>
              </a:lnSpc>
              <a:spcAft>
                <a:spcPts val="800"/>
              </a:spcAft>
            </a:pPr>
            <a:r>
              <a:rPr lang="en-US" sz="1800" dirty="0">
                <a:effectLst/>
                <a:latin typeface="Consolas" panose="020B0609020204030204" pitchFamily="49" charset="0"/>
                <a:ea typeface="Calibri" panose="020F0502020204030204" pitchFamily="34" charset="0"/>
                <a:cs typeface="Times New Roman" panose="02020603050405020304" pitchFamily="18" charset="0"/>
              </a:rPr>
              <a:t>2.</a:t>
            </a:r>
            <a:r>
              <a:rPr lang="ru-RU" sz="1800" dirty="0">
                <a:effectLst/>
                <a:latin typeface="Consolas" panose="020B0609020204030204" pitchFamily="49" charset="0"/>
                <a:ea typeface="Calibri" panose="020F0502020204030204" pitchFamily="34" charset="0"/>
                <a:cs typeface="Times New Roman" panose="02020603050405020304" pitchFamily="18" charset="0"/>
              </a:rPr>
              <a:t>Мобильные кошельки. Пользователи могут переводить деньги на цифровые кошельки и использовать баланс для различных транзакций.</a:t>
            </a:r>
          </a:p>
          <a:p>
            <a:pPr>
              <a:lnSpc>
                <a:spcPct val="107000"/>
              </a:lnSpc>
              <a:spcAft>
                <a:spcPts val="800"/>
              </a:spcAft>
            </a:pPr>
            <a:r>
              <a:rPr lang="en-US" dirty="0">
                <a:latin typeface="Consolas" panose="020B0609020204030204" pitchFamily="49" charset="0"/>
                <a:ea typeface="Calibri" panose="020F0502020204030204" pitchFamily="34" charset="0"/>
                <a:cs typeface="Times New Roman" panose="02020603050405020304" pitchFamily="18" charset="0"/>
              </a:rPr>
              <a:t>3.</a:t>
            </a:r>
            <a:r>
              <a:rPr lang="ru-RU" sz="1800" dirty="0">
                <a:effectLst/>
                <a:latin typeface="Consolas" panose="020B0609020204030204" pitchFamily="49" charset="0"/>
                <a:ea typeface="Calibri" panose="020F0502020204030204" pitchFamily="34" charset="0"/>
                <a:cs typeface="Times New Roman" panose="02020603050405020304" pitchFamily="18" charset="0"/>
              </a:rPr>
              <a:t>Услуга немедленной оплаты (IMPS). Позволяет осуществлять мгновенные межбанковские электронные переводы средств через мобильные телефоны, интернет-банкинг или банкоматы. </a:t>
            </a:r>
          </a:p>
          <a:p>
            <a:pPr>
              <a:lnSpc>
                <a:spcPct val="107000"/>
              </a:lnSpc>
              <a:spcAft>
                <a:spcPts val="800"/>
              </a:spcAft>
            </a:pPr>
            <a:r>
              <a:rPr lang="en-US" sz="1800" dirty="0">
                <a:effectLst/>
                <a:latin typeface="Consolas" panose="020B0609020204030204" pitchFamily="49" charset="0"/>
                <a:ea typeface="Calibri" panose="020F0502020204030204" pitchFamily="34" charset="0"/>
                <a:cs typeface="Times New Roman" panose="02020603050405020304" pitchFamily="18" charset="0"/>
              </a:rPr>
              <a:t>4.</a:t>
            </a:r>
            <a:r>
              <a:rPr lang="ru-RU" sz="1800" dirty="0">
                <a:effectLst/>
                <a:latin typeface="Consolas" panose="020B0609020204030204" pitchFamily="49" charset="0"/>
                <a:ea typeface="Calibri" panose="020F0502020204030204" pitchFamily="34" charset="0"/>
                <a:cs typeface="Times New Roman" panose="02020603050405020304" pitchFamily="18" charset="0"/>
              </a:rPr>
              <a:t>Национальный электронный перевод денежных средств (NEFT). Общенациональная система электронных платежей, которая облегчает индивидуальный перевод средств между банковскими счетами. </a:t>
            </a:r>
          </a:p>
          <a:p>
            <a:pPr>
              <a:lnSpc>
                <a:spcPct val="107000"/>
              </a:lnSpc>
              <a:spcAft>
                <a:spcPts val="800"/>
              </a:spcAft>
            </a:pPr>
            <a:r>
              <a:rPr lang="en-US" sz="1800" dirty="0">
                <a:effectLst/>
                <a:latin typeface="Consolas" panose="020B0609020204030204" pitchFamily="49" charset="0"/>
                <a:ea typeface="Calibri" panose="020F0502020204030204" pitchFamily="34" charset="0"/>
                <a:cs typeface="Times New Roman" panose="02020603050405020304" pitchFamily="18" charset="0"/>
              </a:rPr>
              <a:t>5.</a:t>
            </a:r>
            <a:r>
              <a:rPr lang="ru-RU" sz="1800" dirty="0">
                <a:effectLst/>
                <a:latin typeface="Consolas" panose="020B0609020204030204" pitchFamily="49" charset="0"/>
                <a:ea typeface="Calibri" panose="020F0502020204030204" pitchFamily="34" charset="0"/>
                <a:cs typeface="Times New Roman" panose="02020603050405020304" pitchFamily="18" charset="0"/>
              </a:rPr>
              <a:t>Платежные системы, в основе которых — NFC-технология, QR-коды и платежные системы, которые используют криптовалюты. </a:t>
            </a:r>
          </a:p>
          <a:p>
            <a:endParaRPr lang="ru-RU" dirty="0"/>
          </a:p>
        </p:txBody>
      </p:sp>
      <p:sp>
        <p:nvSpPr>
          <p:cNvPr id="5" name="TextBox 4">
            <a:extLst>
              <a:ext uri="{FF2B5EF4-FFF2-40B4-BE49-F238E27FC236}">
                <a16:creationId xmlns:a16="http://schemas.microsoft.com/office/drawing/2014/main" id="{37968A08-19E6-4A61-8EE7-23C4D78BBF2B}"/>
              </a:ext>
            </a:extLst>
          </p:cNvPr>
          <p:cNvSpPr txBox="1"/>
          <p:nvPr/>
        </p:nvSpPr>
        <p:spPr>
          <a:xfrm>
            <a:off x="593767" y="516576"/>
            <a:ext cx="9809017" cy="1384995"/>
          </a:xfrm>
          <a:prstGeom prst="rect">
            <a:avLst/>
          </a:prstGeom>
          <a:noFill/>
        </p:spPr>
        <p:txBody>
          <a:bodyPr wrap="square" rtlCol="0">
            <a:spAutoFit/>
          </a:bodyPr>
          <a:lstStyle/>
          <a:p>
            <a:r>
              <a:rPr lang="ru-RU" sz="4200" dirty="0">
                <a:latin typeface="Consolas" panose="020B0609020204030204" pitchFamily="49" charset="0"/>
                <a:hlinkClick r:id="rId2" action="ppaction://hlinksldjump"/>
              </a:rPr>
              <a:t>В</a:t>
            </a:r>
            <a:r>
              <a:rPr lang="ru-RU" sz="4200" i="0" dirty="0">
                <a:effectLst/>
                <a:latin typeface="Consolas" panose="020B0609020204030204" pitchFamily="49" charset="0"/>
                <a:hlinkClick r:id="rId2" action="ppaction://hlinksldjump"/>
              </a:rPr>
              <a:t>иды электронных платёжных систем</a:t>
            </a:r>
            <a:endParaRPr lang="ru-RU" sz="4200" dirty="0">
              <a:latin typeface="Consolas" panose="020B0609020204030204" pitchFamily="49" charset="0"/>
            </a:endParaRPr>
          </a:p>
        </p:txBody>
      </p:sp>
      <p:pic>
        <p:nvPicPr>
          <p:cNvPr id="7" name="Рисунок 6">
            <a:extLst>
              <a:ext uri="{FF2B5EF4-FFF2-40B4-BE49-F238E27FC236}">
                <a16:creationId xmlns:a16="http://schemas.microsoft.com/office/drawing/2014/main" id="{E44A48CD-B2E9-490F-8CBD-C4F7ACF44982}"/>
              </a:ext>
            </a:extLst>
          </p:cNvPr>
          <p:cNvPicPr>
            <a:picLocks noChangeAspect="1"/>
          </p:cNvPicPr>
          <p:nvPr/>
        </p:nvPicPr>
        <p:blipFill>
          <a:blip r:embed="rId3"/>
          <a:stretch>
            <a:fillRect/>
          </a:stretch>
        </p:blipFill>
        <p:spPr>
          <a:xfrm>
            <a:off x="9262753" y="3810417"/>
            <a:ext cx="2585853" cy="2585853"/>
          </a:xfrm>
          <a:prstGeom prst="rect">
            <a:avLst/>
          </a:prstGeom>
        </p:spPr>
      </p:pic>
      <p:pic>
        <p:nvPicPr>
          <p:cNvPr id="9" name="Рисунок 8">
            <a:extLst>
              <a:ext uri="{FF2B5EF4-FFF2-40B4-BE49-F238E27FC236}">
                <a16:creationId xmlns:a16="http://schemas.microsoft.com/office/drawing/2014/main" id="{88ED884E-9F40-4F96-A75A-7E8EF1F38E9E}"/>
              </a:ext>
            </a:extLst>
          </p:cNvPr>
          <p:cNvPicPr/>
          <p:nvPr/>
        </p:nvPicPr>
        <p:blipFill>
          <a:blip r:embed="rId4" cstate="print">
            <a:extLst>
              <a:ext uri="{28A0092B-C50C-407E-A947-70E740481C1C}">
                <a14:useLocalDpi xmlns:a14="http://schemas.microsoft.com/office/drawing/2010/main" val="0"/>
              </a:ext>
            </a:extLst>
          </a:blip>
          <a:stretch>
            <a:fillRect/>
          </a:stretch>
        </p:blipFill>
        <p:spPr>
          <a:xfrm>
            <a:off x="8894285" y="1360921"/>
            <a:ext cx="3105398" cy="1885278"/>
          </a:xfrm>
          <a:prstGeom prst="rect">
            <a:avLst/>
          </a:prstGeom>
        </p:spPr>
      </p:pic>
    </p:spTree>
    <p:extLst>
      <p:ext uri="{BB962C8B-B14F-4D97-AF65-F5344CB8AC3E}">
        <p14:creationId xmlns:p14="http://schemas.microsoft.com/office/powerpoint/2010/main" val="40132714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1000"/>
                                        <p:tgtEl>
                                          <p:spTgt spid="5">
                                            <p:txEl>
                                              <p:pRg st="0" end="0"/>
                                            </p:txEl>
                                          </p:spTgt>
                                        </p:tgtEl>
                                      </p:cBhvr>
                                    </p:animEffect>
                                    <p:anim calcmode="lin" valueType="num">
                                      <p:cBhvr>
                                        <p:cTn id="8"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4">
                                            <p:txEl>
                                              <p:pRg st="0" end="0"/>
                                            </p:txEl>
                                          </p:spTgt>
                                        </p:tgtEl>
                                        <p:attrNameLst>
                                          <p:attrName>style.visibility</p:attrName>
                                        </p:attrNameLst>
                                      </p:cBhvr>
                                      <p:to>
                                        <p:strVal val="visible"/>
                                      </p:to>
                                    </p:set>
                                    <p:anim calcmode="lin" valueType="num">
                                      <p:cBhvr>
                                        <p:cTn id="14" dur="500" fill="hold"/>
                                        <p:tgtEl>
                                          <p:spTgt spid="4">
                                            <p:txEl>
                                              <p:pRg st="0" end="0"/>
                                            </p:txEl>
                                          </p:spTgt>
                                        </p:tgtEl>
                                        <p:attrNameLst>
                                          <p:attrName>ppt_w</p:attrName>
                                        </p:attrNameLst>
                                      </p:cBhvr>
                                      <p:tavLst>
                                        <p:tav tm="0">
                                          <p:val>
                                            <p:fltVal val="0"/>
                                          </p:val>
                                        </p:tav>
                                        <p:tav tm="100000">
                                          <p:val>
                                            <p:strVal val="#ppt_w"/>
                                          </p:val>
                                        </p:tav>
                                      </p:tavLst>
                                    </p:anim>
                                    <p:anim calcmode="lin" valueType="num">
                                      <p:cBhvr>
                                        <p:cTn id="15" dur="500" fill="hold"/>
                                        <p:tgtEl>
                                          <p:spTgt spid="4">
                                            <p:txEl>
                                              <p:pRg st="0" end="0"/>
                                            </p:txEl>
                                          </p:spTgt>
                                        </p:tgtEl>
                                        <p:attrNameLst>
                                          <p:attrName>ppt_h</p:attrName>
                                        </p:attrNameLst>
                                      </p:cBhvr>
                                      <p:tavLst>
                                        <p:tav tm="0">
                                          <p:val>
                                            <p:fltVal val="0"/>
                                          </p:val>
                                        </p:tav>
                                        <p:tav tm="100000">
                                          <p:val>
                                            <p:strVal val="#ppt_h"/>
                                          </p:val>
                                        </p:tav>
                                      </p:tavLst>
                                    </p:anim>
                                    <p:animEffect transition="in" filter="fade">
                                      <p:cBhvr>
                                        <p:cTn id="16" dur="500"/>
                                        <p:tgtEl>
                                          <p:spTgt spid="4">
                                            <p:txEl>
                                              <p:pRg st="0" end="0"/>
                                            </p:txEl>
                                          </p:spTgt>
                                        </p:tgtEl>
                                      </p:cBhvr>
                                    </p:animEffect>
                                  </p:childTnLst>
                                </p:cTn>
                              </p:par>
                              <p:par>
                                <p:cTn id="17" presetID="53" presetClass="entr" presetSubtype="16" fill="hold" nodeType="withEffect">
                                  <p:stCondLst>
                                    <p:cond delay="0"/>
                                  </p:stCondLst>
                                  <p:childTnLst>
                                    <p:set>
                                      <p:cBhvr>
                                        <p:cTn id="18" dur="1" fill="hold">
                                          <p:stCondLst>
                                            <p:cond delay="0"/>
                                          </p:stCondLst>
                                        </p:cTn>
                                        <p:tgtEl>
                                          <p:spTgt spid="4">
                                            <p:txEl>
                                              <p:pRg st="1" end="1"/>
                                            </p:txEl>
                                          </p:spTgt>
                                        </p:tgtEl>
                                        <p:attrNameLst>
                                          <p:attrName>style.visibility</p:attrName>
                                        </p:attrNameLst>
                                      </p:cBhvr>
                                      <p:to>
                                        <p:strVal val="visible"/>
                                      </p:to>
                                    </p:set>
                                    <p:anim calcmode="lin" valueType="num">
                                      <p:cBhvr>
                                        <p:cTn id="19" dur="500" fill="hold"/>
                                        <p:tgtEl>
                                          <p:spTgt spid="4">
                                            <p:txEl>
                                              <p:pRg st="1" end="1"/>
                                            </p:txEl>
                                          </p:spTgt>
                                        </p:tgtEl>
                                        <p:attrNameLst>
                                          <p:attrName>ppt_w</p:attrName>
                                        </p:attrNameLst>
                                      </p:cBhvr>
                                      <p:tavLst>
                                        <p:tav tm="0">
                                          <p:val>
                                            <p:fltVal val="0"/>
                                          </p:val>
                                        </p:tav>
                                        <p:tav tm="100000">
                                          <p:val>
                                            <p:strVal val="#ppt_w"/>
                                          </p:val>
                                        </p:tav>
                                      </p:tavLst>
                                    </p:anim>
                                    <p:anim calcmode="lin" valueType="num">
                                      <p:cBhvr>
                                        <p:cTn id="20" dur="500" fill="hold"/>
                                        <p:tgtEl>
                                          <p:spTgt spid="4">
                                            <p:txEl>
                                              <p:pRg st="1" end="1"/>
                                            </p:txEl>
                                          </p:spTgt>
                                        </p:tgtEl>
                                        <p:attrNameLst>
                                          <p:attrName>ppt_h</p:attrName>
                                        </p:attrNameLst>
                                      </p:cBhvr>
                                      <p:tavLst>
                                        <p:tav tm="0">
                                          <p:val>
                                            <p:fltVal val="0"/>
                                          </p:val>
                                        </p:tav>
                                        <p:tav tm="100000">
                                          <p:val>
                                            <p:strVal val="#ppt_h"/>
                                          </p:val>
                                        </p:tav>
                                      </p:tavLst>
                                    </p:anim>
                                    <p:animEffect transition="in" filter="fade">
                                      <p:cBhvr>
                                        <p:cTn id="21" dur="500"/>
                                        <p:tgtEl>
                                          <p:spTgt spid="4">
                                            <p:txEl>
                                              <p:pRg st="1" end="1"/>
                                            </p:txEl>
                                          </p:spTgt>
                                        </p:tgtEl>
                                      </p:cBhvr>
                                    </p:animEffect>
                                  </p:childTnLst>
                                </p:cTn>
                              </p:par>
                              <p:par>
                                <p:cTn id="22" presetID="53" presetClass="entr" presetSubtype="16" fill="hold" nodeType="withEffect">
                                  <p:stCondLst>
                                    <p:cond delay="0"/>
                                  </p:stCondLst>
                                  <p:childTnLst>
                                    <p:set>
                                      <p:cBhvr>
                                        <p:cTn id="23" dur="1" fill="hold">
                                          <p:stCondLst>
                                            <p:cond delay="0"/>
                                          </p:stCondLst>
                                        </p:cTn>
                                        <p:tgtEl>
                                          <p:spTgt spid="4">
                                            <p:txEl>
                                              <p:pRg st="2" end="2"/>
                                            </p:txEl>
                                          </p:spTgt>
                                        </p:tgtEl>
                                        <p:attrNameLst>
                                          <p:attrName>style.visibility</p:attrName>
                                        </p:attrNameLst>
                                      </p:cBhvr>
                                      <p:to>
                                        <p:strVal val="visible"/>
                                      </p:to>
                                    </p:set>
                                    <p:anim calcmode="lin" valueType="num">
                                      <p:cBhvr>
                                        <p:cTn id="24" dur="500" fill="hold"/>
                                        <p:tgtEl>
                                          <p:spTgt spid="4">
                                            <p:txEl>
                                              <p:pRg st="2" end="2"/>
                                            </p:txEl>
                                          </p:spTgt>
                                        </p:tgtEl>
                                        <p:attrNameLst>
                                          <p:attrName>ppt_w</p:attrName>
                                        </p:attrNameLst>
                                      </p:cBhvr>
                                      <p:tavLst>
                                        <p:tav tm="0">
                                          <p:val>
                                            <p:fltVal val="0"/>
                                          </p:val>
                                        </p:tav>
                                        <p:tav tm="100000">
                                          <p:val>
                                            <p:strVal val="#ppt_w"/>
                                          </p:val>
                                        </p:tav>
                                      </p:tavLst>
                                    </p:anim>
                                    <p:anim calcmode="lin" valueType="num">
                                      <p:cBhvr>
                                        <p:cTn id="25" dur="500" fill="hold"/>
                                        <p:tgtEl>
                                          <p:spTgt spid="4">
                                            <p:txEl>
                                              <p:pRg st="2" end="2"/>
                                            </p:txEl>
                                          </p:spTgt>
                                        </p:tgtEl>
                                        <p:attrNameLst>
                                          <p:attrName>ppt_h</p:attrName>
                                        </p:attrNameLst>
                                      </p:cBhvr>
                                      <p:tavLst>
                                        <p:tav tm="0">
                                          <p:val>
                                            <p:fltVal val="0"/>
                                          </p:val>
                                        </p:tav>
                                        <p:tav tm="100000">
                                          <p:val>
                                            <p:strVal val="#ppt_h"/>
                                          </p:val>
                                        </p:tav>
                                      </p:tavLst>
                                    </p:anim>
                                    <p:animEffect transition="in" filter="fade">
                                      <p:cBhvr>
                                        <p:cTn id="26" dur="500"/>
                                        <p:tgtEl>
                                          <p:spTgt spid="4">
                                            <p:txEl>
                                              <p:pRg st="2" end="2"/>
                                            </p:txEl>
                                          </p:spTgt>
                                        </p:tgtEl>
                                      </p:cBhvr>
                                    </p:animEffect>
                                  </p:childTnLst>
                                </p:cTn>
                              </p:par>
                              <p:par>
                                <p:cTn id="27" presetID="53" presetClass="entr" presetSubtype="16" fill="hold" nodeType="withEffect">
                                  <p:stCondLst>
                                    <p:cond delay="0"/>
                                  </p:stCondLst>
                                  <p:childTnLst>
                                    <p:set>
                                      <p:cBhvr>
                                        <p:cTn id="28" dur="1" fill="hold">
                                          <p:stCondLst>
                                            <p:cond delay="0"/>
                                          </p:stCondLst>
                                        </p:cTn>
                                        <p:tgtEl>
                                          <p:spTgt spid="4">
                                            <p:txEl>
                                              <p:pRg st="3" end="3"/>
                                            </p:txEl>
                                          </p:spTgt>
                                        </p:tgtEl>
                                        <p:attrNameLst>
                                          <p:attrName>style.visibility</p:attrName>
                                        </p:attrNameLst>
                                      </p:cBhvr>
                                      <p:to>
                                        <p:strVal val="visible"/>
                                      </p:to>
                                    </p:set>
                                    <p:anim calcmode="lin" valueType="num">
                                      <p:cBhvr>
                                        <p:cTn id="29" dur="500" fill="hold"/>
                                        <p:tgtEl>
                                          <p:spTgt spid="4">
                                            <p:txEl>
                                              <p:pRg st="3" end="3"/>
                                            </p:txEl>
                                          </p:spTgt>
                                        </p:tgtEl>
                                        <p:attrNameLst>
                                          <p:attrName>ppt_w</p:attrName>
                                        </p:attrNameLst>
                                      </p:cBhvr>
                                      <p:tavLst>
                                        <p:tav tm="0">
                                          <p:val>
                                            <p:fltVal val="0"/>
                                          </p:val>
                                        </p:tav>
                                        <p:tav tm="100000">
                                          <p:val>
                                            <p:strVal val="#ppt_w"/>
                                          </p:val>
                                        </p:tav>
                                      </p:tavLst>
                                    </p:anim>
                                    <p:anim calcmode="lin" valueType="num">
                                      <p:cBhvr>
                                        <p:cTn id="30" dur="500" fill="hold"/>
                                        <p:tgtEl>
                                          <p:spTgt spid="4">
                                            <p:txEl>
                                              <p:pRg st="3" end="3"/>
                                            </p:txEl>
                                          </p:spTgt>
                                        </p:tgtEl>
                                        <p:attrNameLst>
                                          <p:attrName>ppt_h</p:attrName>
                                        </p:attrNameLst>
                                      </p:cBhvr>
                                      <p:tavLst>
                                        <p:tav tm="0">
                                          <p:val>
                                            <p:fltVal val="0"/>
                                          </p:val>
                                        </p:tav>
                                        <p:tav tm="100000">
                                          <p:val>
                                            <p:strVal val="#ppt_h"/>
                                          </p:val>
                                        </p:tav>
                                      </p:tavLst>
                                    </p:anim>
                                    <p:animEffect transition="in" filter="fade">
                                      <p:cBhvr>
                                        <p:cTn id="31" dur="500"/>
                                        <p:tgtEl>
                                          <p:spTgt spid="4">
                                            <p:txEl>
                                              <p:pRg st="3" end="3"/>
                                            </p:txEl>
                                          </p:spTgt>
                                        </p:tgtEl>
                                      </p:cBhvr>
                                    </p:animEffect>
                                  </p:childTnLst>
                                </p:cTn>
                              </p:par>
                              <p:par>
                                <p:cTn id="32" presetID="53" presetClass="entr" presetSubtype="16" fill="hold" nodeType="withEffect">
                                  <p:stCondLst>
                                    <p:cond delay="0"/>
                                  </p:stCondLst>
                                  <p:childTnLst>
                                    <p:set>
                                      <p:cBhvr>
                                        <p:cTn id="33" dur="1" fill="hold">
                                          <p:stCondLst>
                                            <p:cond delay="0"/>
                                          </p:stCondLst>
                                        </p:cTn>
                                        <p:tgtEl>
                                          <p:spTgt spid="4">
                                            <p:txEl>
                                              <p:pRg st="4" end="4"/>
                                            </p:txEl>
                                          </p:spTgt>
                                        </p:tgtEl>
                                        <p:attrNameLst>
                                          <p:attrName>style.visibility</p:attrName>
                                        </p:attrNameLst>
                                      </p:cBhvr>
                                      <p:to>
                                        <p:strVal val="visible"/>
                                      </p:to>
                                    </p:set>
                                    <p:anim calcmode="lin" valueType="num">
                                      <p:cBhvr>
                                        <p:cTn id="34" dur="500" fill="hold"/>
                                        <p:tgtEl>
                                          <p:spTgt spid="4">
                                            <p:txEl>
                                              <p:pRg st="4" end="4"/>
                                            </p:txEl>
                                          </p:spTgt>
                                        </p:tgtEl>
                                        <p:attrNameLst>
                                          <p:attrName>ppt_w</p:attrName>
                                        </p:attrNameLst>
                                      </p:cBhvr>
                                      <p:tavLst>
                                        <p:tav tm="0">
                                          <p:val>
                                            <p:fltVal val="0"/>
                                          </p:val>
                                        </p:tav>
                                        <p:tav tm="100000">
                                          <p:val>
                                            <p:strVal val="#ppt_w"/>
                                          </p:val>
                                        </p:tav>
                                      </p:tavLst>
                                    </p:anim>
                                    <p:anim calcmode="lin" valueType="num">
                                      <p:cBhvr>
                                        <p:cTn id="35" dur="500" fill="hold"/>
                                        <p:tgtEl>
                                          <p:spTgt spid="4">
                                            <p:txEl>
                                              <p:pRg st="4" end="4"/>
                                            </p:txEl>
                                          </p:spTgt>
                                        </p:tgtEl>
                                        <p:attrNameLst>
                                          <p:attrName>ppt_h</p:attrName>
                                        </p:attrNameLst>
                                      </p:cBhvr>
                                      <p:tavLst>
                                        <p:tav tm="0">
                                          <p:val>
                                            <p:fltVal val="0"/>
                                          </p:val>
                                        </p:tav>
                                        <p:tav tm="100000">
                                          <p:val>
                                            <p:strVal val="#ppt_h"/>
                                          </p:val>
                                        </p:tav>
                                      </p:tavLst>
                                    </p:anim>
                                    <p:animEffect transition="in" filter="fade">
                                      <p:cBhvr>
                                        <p:cTn id="36" dur="500"/>
                                        <p:tgtEl>
                                          <p:spTgt spid="4">
                                            <p:txEl>
                                              <p:pRg st="4" end="4"/>
                                            </p:txEl>
                                          </p:spTgt>
                                        </p:tgtEl>
                                      </p:cBhvr>
                                    </p:animEffect>
                                  </p:childTnLst>
                                </p:cTn>
                              </p:par>
                            </p:childTnLst>
                          </p:cTn>
                        </p:par>
                      </p:childTnLst>
                    </p:cTn>
                  </p:par>
                  <p:par>
                    <p:cTn id="37" fill="hold">
                      <p:stCondLst>
                        <p:cond delay="indefinite"/>
                      </p:stCondLst>
                      <p:childTnLst>
                        <p:par>
                          <p:cTn id="38" fill="hold">
                            <p:stCondLst>
                              <p:cond delay="0"/>
                            </p:stCondLst>
                            <p:childTnLst>
                              <p:par>
                                <p:cTn id="39" presetID="26" presetClass="entr" presetSubtype="0" fill="hold" nodeType="clickEffect">
                                  <p:stCondLst>
                                    <p:cond delay="0"/>
                                  </p:stCondLst>
                                  <p:childTnLst>
                                    <p:set>
                                      <p:cBhvr>
                                        <p:cTn id="40" dur="1" fill="hold">
                                          <p:stCondLst>
                                            <p:cond delay="0"/>
                                          </p:stCondLst>
                                        </p:cTn>
                                        <p:tgtEl>
                                          <p:spTgt spid="9"/>
                                        </p:tgtEl>
                                        <p:attrNameLst>
                                          <p:attrName>style.visibility</p:attrName>
                                        </p:attrNameLst>
                                      </p:cBhvr>
                                      <p:to>
                                        <p:strVal val="visible"/>
                                      </p:to>
                                    </p:set>
                                    <p:animEffect transition="in" filter="wipe(down)">
                                      <p:cBhvr>
                                        <p:cTn id="41" dur="580">
                                          <p:stCondLst>
                                            <p:cond delay="0"/>
                                          </p:stCondLst>
                                        </p:cTn>
                                        <p:tgtEl>
                                          <p:spTgt spid="9"/>
                                        </p:tgtEl>
                                      </p:cBhvr>
                                    </p:animEffect>
                                    <p:anim calcmode="lin" valueType="num">
                                      <p:cBhvr>
                                        <p:cTn id="42" dur="1822" tmFilter="0,0; 0.14,0.36; 0.43,0.73; 0.71,0.91; 1.0,1.0">
                                          <p:stCondLst>
                                            <p:cond delay="0"/>
                                          </p:stCondLst>
                                        </p:cTn>
                                        <p:tgtEl>
                                          <p:spTgt spid="9"/>
                                        </p:tgtEl>
                                        <p:attrNameLst>
                                          <p:attrName>ppt_x</p:attrName>
                                        </p:attrNameLst>
                                      </p:cBhvr>
                                      <p:tavLst>
                                        <p:tav tm="0">
                                          <p:val>
                                            <p:strVal val="#ppt_x-0.25"/>
                                          </p:val>
                                        </p:tav>
                                        <p:tav tm="100000">
                                          <p:val>
                                            <p:strVal val="#ppt_x"/>
                                          </p:val>
                                        </p:tav>
                                      </p:tavLst>
                                    </p:anim>
                                    <p:anim calcmode="lin" valueType="num">
                                      <p:cBhvr>
                                        <p:cTn id="43" dur="664" tmFilter="0.0,0.0; 0.25,0.07; 0.50,0.2; 0.75,0.467; 1.0,1.0">
                                          <p:stCondLst>
                                            <p:cond delay="0"/>
                                          </p:stCondLst>
                                        </p:cTn>
                                        <p:tgtEl>
                                          <p:spTgt spid="9"/>
                                        </p:tgtEl>
                                        <p:attrNameLst>
                                          <p:attrName>ppt_y</p:attrName>
                                        </p:attrNameLst>
                                      </p:cBhvr>
                                      <p:tavLst>
                                        <p:tav tm="0" fmla="#ppt_y-sin(pi*$)/3">
                                          <p:val>
                                            <p:fltVal val="0.5"/>
                                          </p:val>
                                        </p:tav>
                                        <p:tav tm="100000">
                                          <p:val>
                                            <p:fltVal val="1"/>
                                          </p:val>
                                        </p:tav>
                                      </p:tavLst>
                                    </p:anim>
                                    <p:anim calcmode="lin" valueType="num">
                                      <p:cBhvr>
                                        <p:cTn id="44" dur="664" tmFilter="0, 0; 0.125,0.2665; 0.25,0.4; 0.375,0.465; 0.5,0.5;  0.625,0.535; 0.75,0.6; 0.875,0.7335; 1,1">
                                          <p:stCondLst>
                                            <p:cond delay="664"/>
                                          </p:stCondLst>
                                        </p:cTn>
                                        <p:tgtEl>
                                          <p:spTgt spid="9"/>
                                        </p:tgtEl>
                                        <p:attrNameLst>
                                          <p:attrName>ppt_y</p:attrName>
                                        </p:attrNameLst>
                                      </p:cBhvr>
                                      <p:tavLst>
                                        <p:tav tm="0" fmla="#ppt_y-sin(pi*$)/9">
                                          <p:val>
                                            <p:fltVal val="0"/>
                                          </p:val>
                                        </p:tav>
                                        <p:tav tm="100000">
                                          <p:val>
                                            <p:fltVal val="1"/>
                                          </p:val>
                                        </p:tav>
                                      </p:tavLst>
                                    </p:anim>
                                    <p:anim calcmode="lin" valueType="num">
                                      <p:cBhvr>
                                        <p:cTn id="45" dur="332" tmFilter="0, 0; 0.125,0.2665; 0.25,0.4; 0.375,0.465; 0.5,0.5;  0.625,0.535; 0.75,0.6; 0.875,0.7335; 1,1">
                                          <p:stCondLst>
                                            <p:cond delay="1324"/>
                                          </p:stCondLst>
                                        </p:cTn>
                                        <p:tgtEl>
                                          <p:spTgt spid="9"/>
                                        </p:tgtEl>
                                        <p:attrNameLst>
                                          <p:attrName>ppt_y</p:attrName>
                                        </p:attrNameLst>
                                      </p:cBhvr>
                                      <p:tavLst>
                                        <p:tav tm="0" fmla="#ppt_y-sin(pi*$)/27">
                                          <p:val>
                                            <p:fltVal val="0"/>
                                          </p:val>
                                        </p:tav>
                                        <p:tav tm="100000">
                                          <p:val>
                                            <p:fltVal val="1"/>
                                          </p:val>
                                        </p:tav>
                                      </p:tavLst>
                                    </p:anim>
                                    <p:anim calcmode="lin" valueType="num">
                                      <p:cBhvr>
                                        <p:cTn id="46" dur="164" tmFilter="0, 0; 0.125,0.2665; 0.25,0.4; 0.375,0.465; 0.5,0.5;  0.625,0.535; 0.75,0.6; 0.875,0.7335; 1,1">
                                          <p:stCondLst>
                                            <p:cond delay="1656"/>
                                          </p:stCondLst>
                                        </p:cTn>
                                        <p:tgtEl>
                                          <p:spTgt spid="9"/>
                                        </p:tgtEl>
                                        <p:attrNameLst>
                                          <p:attrName>ppt_y</p:attrName>
                                        </p:attrNameLst>
                                      </p:cBhvr>
                                      <p:tavLst>
                                        <p:tav tm="0" fmla="#ppt_y-sin(pi*$)/81">
                                          <p:val>
                                            <p:fltVal val="0"/>
                                          </p:val>
                                        </p:tav>
                                        <p:tav tm="100000">
                                          <p:val>
                                            <p:fltVal val="1"/>
                                          </p:val>
                                        </p:tav>
                                      </p:tavLst>
                                    </p:anim>
                                    <p:animScale>
                                      <p:cBhvr>
                                        <p:cTn id="47" dur="26">
                                          <p:stCondLst>
                                            <p:cond delay="650"/>
                                          </p:stCondLst>
                                        </p:cTn>
                                        <p:tgtEl>
                                          <p:spTgt spid="9"/>
                                        </p:tgtEl>
                                      </p:cBhvr>
                                      <p:to x="100000" y="60000"/>
                                    </p:animScale>
                                    <p:animScale>
                                      <p:cBhvr>
                                        <p:cTn id="48" dur="166" decel="50000">
                                          <p:stCondLst>
                                            <p:cond delay="676"/>
                                          </p:stCondLst>
                                        </p:cTn>
                                        <p:tgtEl>
                                          <p:spTgt spid="9"/>
                                        </p:tgtEl>
                                      </p:cBhvr>
                                      <p:to x="100000" y="100000"/>
                                    </p:animScale>
                                    <p:animScale>
                                      <p:cBhvr>
                                        <p:cTn id="49" dur="26">
                                          <p:stCondLst>
                                            <p:cond delay="1312"/>
                                          </p:stCondLst>
                                        </p:cTn>
                                        <p:tgtEl>
                                          <p:spTgt spid="9"/>
                                        </p:tgtEl>
                                      </p:cBhvr>
                                      <p:to x="100000" y="80000"/>
                                    </p:animScale>
                                    <p:animScale>
                                      <p:cBhvr>
                                        <p:cTn id="50" dur="166" decel="50000">
                                          <p:stCondLst>
                                            <p:cond delay="1338"/>
                                          </p:stCondLst>
                                        </p:cTn>
                                        <p:tgtEl>
                                          <p:spTgt spid="9"/>
                                        </p:tgtEl>
                                      </p:cBhvr>
                                      <p:to x="100000" y="100000"/>
                                    </p:animScale>
                                    <p:animScale>
                                      <p:cBhvr>
                                        <p:cTn id="51" dur="26">
                                          <p:stCondLst>
                                            <p:cond delay="1642"/>
                                          </p:stCondLst>
                                        </p:cTn>
                                        <p:tgtEl>
                                          <p:spTgt spid="9"/>
                                        </p:tgtEl>
                                      </p:cBhvr>
                                      <p:to x="100000" y="90000"/>
                                    </p:animScale>
                                    <p:animScale>
                                      <p:cBhvr>
                                        <p:cTn id="52" dur="166" decel="50000">
                                          <p:stCondLst>
                                            <p:cond delay="1668"/>
                                          </p:stCondLst>
                                        </p:cTn>
                                        <p:tgtEl>
                                          <p:spTgt spid="9"/>
                                        </p:tgtEl>
                                      </p:cBhvr>
                                      <p:to x="100000" y="100000"/>
                                    </p:animScale>
                                    <p:animScale>
                                      <p:cBhvr>
                                        <p:cTn id="53" dur="26">
                                          <p:stCondLst>
                                            <p:cond delay="1808"/>
                                          </p:stCondLst>
                                        </p:cTn>
                                        <p:tgtEl>
                                          <p:spTgt spid="9"/>
                                        </p:tgtEl>
                                      </p:cBhvr>
                                      <p:to x="100000" y="95000"/>
                                    </p:animScale>
                                    <p:animScale>
                                      <p:cBhvr>
                                        <p:cTn id="54" dur="166" decel="50000">
                                          <p:stCondLst>
                                            <p:cond delay="1834"/>
                                          </p:stCondLst>
                                        </p:cTn>
                                        <p:tgtEl>
                                          <p:spTgt spid="9"/>
                                        </p:tgtEl>
                                      </p:cBhvr>
                                      <p:to x="100000" y="100000"/>
                                    </p:animScale>
                                  </p:childTnLst>
                                </p:cTn>
                              </p:par>
                            </p:childTnLst>
                          </p:cTn>
                        </p:par>
                      </p:childTnLst>
                    </p:cTn>
                  </p:par>
                  <p:par>
                    <p:cTn id="55" fill="hold">
                      <p:stCondLst>
                        <p:cond delay="indefinite"/>
                      </p:stCondLst>
                      <p:childTnLst>
                        <p:par>
                          <p:cTn id="56" fill="hold">
                            <p:stCondLst>
                              <p:cond delay="0"/>
                            </p:stCondLst>
                            <p:childTnLst>
                              <p:par>
                                <p:cTn id="57" presetID="26" presetClass="entr" presetSubtype="0" fill="hold" nodeType="clickEffect">
                                  <p:stCondLst>
                                    <p:cond delay="0"/>
                                  </p:stCondLst>
                                  <p:childTnLst>
                                    <p:set>
                                      <p:cBhvr>
                                        <p:cTn id="58" dur="1" fill="hold">
                                          <p:stCondLst>
                                            <p:cond delay="0"/>
                                          </p:stCondLst>
                                        </p:cTn>
                                        <p:tgtEl>
                                          <p:spTgt spid="7"/>
                                        </p:tgtEl>
                                        <p:attrNameLst>
                                          <p:attrName>style.visibility</p:attrName>
                                        </p:attrNameLst>
                                      </p:cBhvr>
                                      <p:to>
                                        <p:strVal val="visible"/>
                                      </p:to>
                                    </p:set>
                                    <p:animEffect transition="in" filter="wipe(down)">
                                      <p:cBhvr>
                                        <p:cTn id="59" dur="580">
                                          <p:stCondLst>
                                            <p:cond delay="0"/>
                                          </p:stCondLst>
                                        </p:cTn>
                                        <p:tgtEl>
                                          <p:spTgt spid="7"/>
                                        </p:tgtEl>
                                      </p:cBhvr>
                                    </p:animEffect>
                                    <p:anim calcmode="lin" valueType="num">
                                      <p:cBhvr>
                                        <p:cTn id="60"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61"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62"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63"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64"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65" dur="26">
                                          <p:stCondLst>
                                            <p:cond delay="650"/>
                                          </p:stCondLst>
                                        </p:cTn>
                                        <p:tgtEl>
                                          <p:spTgt spid="7"/>
                                        </p:tgtEl>
                                      </p:cBhvr>
                                      <p:to x="100000" y="60000"/>
                                    </p:animScale>
                                    <p:animScale>
                                      <p:cBhvr>
                                        <p:cTn id="66" dur="166" decel="50000">
                                          <p:stCondLst>
                                            <p:cond delay="676"/>
                                          </p:stCondLst>
                                        </p:cTn>
                                        <p:tgtEl>
                                          <p:spTgt spid="7"/>
                                        </p:tgtEl>
                                      </p:cBhvr>
                                      <p:to x="100000" y="100000"/>
                                    </p:animScale>
                                    <p:animScale>
                                      <p:cBhvr>
                                        <p:cTn id="67" dur="26">
                                          <p:stCondLst>
                                            <p:cond delay="1312"/>
                                          </p:stCondLst>
                                        </p:cTn>
                                        <p:tgtEl>
                                          <p:spTgt spid="7"/>
                                        </p:tgtEl>
                                      </p:cBhvr>
                                      <p:to x="100000" y="80000"/>
                                    </p:animScale>
                                    <p:animScale>
                                      <p:cBhvr>
                                        <p:cTn id="68" dur="166" decel="50000">
                                          <p:stCondLst>
                                            <p:cond delay="1338"/>
                                          </p:stCondLst>
                                        </p:cTn>
                                        <p:tgtEl>
                                          <p:spTgt spid="7"/>
                                        </p:tgtEl>
                                      </p:cBhvr>
                                      <p:to x="100000" y="100000"/>
                                    </p:animScale>
                                    <p:animScale>
                                      <p:cBhvr>
                                        <p:cTn id="69" dur="26">
                                          <p:stCondLst>
                                            <p:cond delay="1642"/>
                                          </p:stCondLst>
                                        </p:cTn>
                                        <p:tgtEl>
                                          <p:spTgt spid="7"/>
                                        </p:tgtEl>
                                      </p:cBhvr>
                                      <p:to x="100000" y="90000"/>
                                    </p:animScale>
                                    <p:animScale>
                                      <p:cBhvr>
                                        <p:cTn id="70" dur="166" decel="50000">
                                          <p:stCondLst>
                                            <p:cond delay="1668"/>
                                          </p:stCondLst>
                                        </p:cTn>
                                        <p:tgtEl>
                                          <p:spTgt spid="7"/>
                                        </p:tgtEl>
                                      </p:cBhvr>
                                      <p:to x="100000" y="100000"/>
                                    </p:animScale>
                                    <p:animScale>
                                      <p:cBhvr>
                                        <p:cTn id="71" dur="26">
                                          <p:stCondLst>
                                            <p:cond delay="1808"/>
                                          </p:stCondLst>
                                        </p:cTn>
                                        <p:tgtEl>
                                          <p:spTgt spid="7"/>
                                        </p:tgtEl>
                                      </p:cBhvr>
                                      <p:to x="100000" y="95000"/>
                                    </p:animScale>
                                    <p:animScale>
                                      <p:cBhvr>
                                        <p:cTn id="72" dur="166" decel="50000">
                                          <p:stCondLst>
                                            <p:cond delay="1834"/>
                                          </p:stCondLst>
                                        </p:cTn>
                                        <p:tgtEl>
                                          <p:spTgt spid="7"/>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99BD8730-3639-411B-A22A-7503027E0166}"/>
              </a:ext>
            </a:extLst>
          </p:cNvPr>
          <p:cNvSpPr txBox="1"/>
          <p:nvPr/>
        </p:nvSpPr>
        <p:spPr>
          <a:xfrm>
            <a:off x="401575" y="1987085"/>
            <a:ext cx="5215688" cy="4247317"/>
          </a:xfrm>
          <a:prstGeom prst="rect">
            <a:avLst/>
          </a:prstGeom>
          <a:noFill/>
        </p:spPr>
        <p:txBody>
          <a:bodyPr wrap="square" rtlCol="0">
            <a:spAutoFit/>
          </a:bodyPr>
          <a:lstStyle/>
          <a:p>
            <a:r>
              <a:rPr lang="ru-RU" dirty="0">
                <a:latin typeface="Consolas" panose="020B0609020204030204" pitchFamily="49" charset="0"/>
              </a:rPr>
              <a:t>Среди российских платёжных систем наиболее известны:</a:t>
            </a:r>
          </a:p>
          <a:p>
            <a:r>
              <a:rPr lang="en-US" dirty="0">
                <a:latin typeface="Consolas" panose="020B0609020204030204" pitchFamily="49" charset="0"/>
              </a:rPr>
              <a:t>1.</a:t>
            </a:r>
            <a:r>
              <a:rPr lang="ru-RU" dirty="0">
                <a:latin typeface="Consolas" panose="020B0609020204030204" pitchFamily="49" charset="0"/>
              </a:rPr>
              <a:t>WebMoney </a:t>
            </a:r>
          </a:p>
          <a:p>
            <a:r>
              <a:rPr lang="en-US" i="0" dirty="0">
                <a:effectLst/>
                <a:latin typeface="Consolas" panose="020B0609020204030204" pitchFamily="49" charset="0"/>
              </a:rPr>
              <a:t>2.</a:t>
            </a:r>
            <a:r>
              <a:rPr lang="ru-RU" i="0" dirty="0" err="1">
                <a:effectLst/>
                <a:latin typeface="Consolas" panose="020B0609020204030204" pitchFamily="49" charset="0"/>
              </a:rPr>
              <a:t>Яндекс.Касса</a:t>
            </a:r>
            <a:endParaRPr lang="ru-RU" i="0" dirty="0">
              <a:effectLst/>
              <a:latin typeface="Consolas" panose="020B0609020204030204" pitchFamily="49" charset="0"/>
            </a:endParaRPr>
          </a:p>
          <a:p>
            <a:pPr algn="l"/>
            <a:r>
              <a:rPr lang="en-US" i="0" dirty="0">
                <a:effectLst/>
                <a:latin typeface="Consolas" panose="020B0609020204030204" pitchFamily="49" charset="0"/>
              </a:rPr>
              <a:t>3.PayMaster</a:t>
            </a:r>
          </a:p>
          <a:p>
            <a:r>
              <a:rPr lang="en-US" i="0" dirty="0">
                <a:effectLst/>
                <a:latin typeface="Consolas" panose="020B0609020204030204" pitchFamily="49" charset="0"/>
              </a:rPr>
              <a:t>4.RoboKassa</a:t>
            </a:r>
          </a:p>
          <a:p>
            <a:r>
              <a:rPr lang="en-US" i="0" dirty="0">
                <a:effectLst/>
                <a:latin typeface="Consolas" panose="020B0609020204030204" pitchFamily="49" charset="0"/>
              </a:rPr>
              <a:t>5.Qiwi</a:t>
            </a:r>
          </a:p>
          <a:p>
            <a:r>
              <a:rPr lang="en-US" i="0" dirty="0">
                <a:effectLst/>
                <a:latin typeface="Consolas" panose="020B0609020204030204" pitchFamily="49" charset="0"/>
              </a:rPr>
              <a:t>6.Payeer</a:t>
            </a:r>
            <a:endParaRPr lang="ru-RU" dirty="0">
              <a:latin typeface="Consolas" panose="020B0609020204030204" pitchFamily="49" charset="0"/>
            </a:endParaRPr>
          </a:p>
          <a:p>
            <a:r>
              <a:rPr lang="en-US" i="0" dirty="0">
                <a:effectLst/>
                <a:latin typeface="Consolas" panose="020B0609020204030204" pitchFamily="49" charset="0"/>
              </a:rPr>
              <a:t>7.Advcash</a:t>
            </a:r>
            <a:endParaRPr lang="ru-RU" dirty="0">
              <a:latin typeface="Consolas" panose="020B0609020204030204" pitchFamily="49" charset="0"/>
            </a:endParaRPr>
          </a:p>
          <a:p>
            <a:r>
              <a:rPr lang="en-US" i="0" dirty="0">
                <a:effectLst/>
                <a:latin typeface="Consolas" panose="020B0609020204030204" pitchFamily="49" charset="0"/>
              </a:rPr>
              <a:t>8.Perfect Money</a:t>
            </a:r>
            <a:endParaRPr lang="ru-RU" i="0" dirty="0">
              <a:effectLst/>
              <a:latin typeface="Consolas" panose="020B0609020204030204" pitchFamily="49" charset="0"/>
            </a:endParaRPr>
          </a:p>
          <a:p>
            <a:r>
              <a:rPr lang="en-US" i="0" dirty="0">
                <a:effectLst/>
                <a:latin typeface="Consolas" panose="020B0609020204030204" pitchFamily="49" charset="0"/>
              </a:rPr>
              <a:t>9.Skrill </a:t>
            </a:r>
            <a:endParaRPr lang="ru-RU" i="0" dirty="0">
              <a:effectLst/>
              <a:latin typeface="Consolas" panose="020B0609020204030204" pitchFamily="49" charset="0"/>
            </a:endParaRPr>
          </a:p>
          <a:p>
            <a:r>
              <a:rPr lang="en-US" i="0" dirty="0">
                <a:effectLst/>
                <a:latin typeface="Consolas" panose="020B0609020204030204" pitchFamily="49" charset="0"/>
              </a:rPr>
              <a:t>10.YooMoney(</a:t>
            </a:r>
            <a:r>
              <a:rPr lang="ru-RU" i="0" dirty="0">
                <a:effectLst/>
                <a:latin typeface="Consolas" panose="020B0609020204030204" pitchFamily="49" charset="0"/>
              </a:rPr>
              <a:t>Яндекс Деньги)</a:t>
            </a:r>
          </a:p>
          <a:p>
            <a:r>
              <a:rPr lang="en-US" i="0" dirty="0">
                <a:effectLst/>
                <a:latin typeface="Consolas" panose="020B0609020204030204" pitchFamily="49" charset="0"/>
              </a:rPr>
              <a:t> </a:t>
            </a:r>
            <a:endParaRPr lang="ru-RU" i="0" dirty="0">
              <a:effectLst/>
              <a:latin typeface="Consolas" panose="020B0609020204030204" pitchFamily="49" charset="0"/>
            </a:endParaRPr>
          </a:p>
          <a:p>
            <a:endParaRPr lang="ru-RU" b="1" i="0" dirty="0">
              <a:effectLst/>
              <a:latin typeface="Inter"/>
            </a:endParaRPr>
          </a:p>
          <a:p>
            <a:endParaRPr lang="ru-RU" dirty="0"/>
          </a:p>
        </p:txBody>
      </p:sp>
      <p:sp>
        <p:nvSpPr>
          <p:cNvPr id="5" name="TextBox 4">
            <a:extLst>
              <a:ext uri="{FF2B5EF4-FFF2-40B4-BE49-F238E27FC236}">
                <a16:creationId xmlns:a16="http://schemas.microsoft.com/office/drawing/2014/main" id="{ECC32E62-E368-4BB2-8A1E-6633BC65EF75}"/>
              </a:ext>
            </a:extLst>
          </p:cNvPr>
          <p:cNvSpPr txBox="1"/>
          <p:nvPr/>
        </p:nvSpPr>
        <p:spPr>
          <a:xfrm>
            <a:off x="401575" y="542620"/>
            <a:ext cx="10007148" cy="1384995"/>
          </a:xfrm>
          <a:prstGeom prst="rect">
            <a:avLst/>
          </a:prstGeom>
          <a:noFill/>
        </p:spPr>
        <p:txBody>
          <a:bodyPr wrap="square" rtlCol="0">
            <a:spAutoFit/>
          </a:bodyPr>
          <a:lstStyle/>
          <a:p>
            <a:r>
              <a:rPr lang="ru-RU" sz="4200" dirty="0">
                <a:latin typeface="Consolas" panose="020B0609020204030204" pitchFamily="49" charset="0"/>
                <a:hlinkClick r:id="rId2" action="ppaction://hlinksldjump"/>
              </a:rPr>
              <a:t>Известные Российские платежные системы</a:t>
            </a:r>
            <a:endParaRPr lang="ru-RU" sz="4200" dirty="0">
              <a:latin typeface="Consolas" panose="020B0609020204030204" pitchFamily="49" charset="0"/>
            </a:endParaRPr>
          </a:p>
        </p:txBody>
      </p:sp>
      <p:pic>
        <p:nvPicPr>
          <p:cNvPr id="7" name="Рисунок 6">
            <a:extLst>
              <a:ext uri="{FF2B5EF4-FFF2-40B4-BE49-F238E27FC236}">
                <a16:creationId xmlns:a16="http://schemas.microsoft.com/office/drawing/2014/main" id="{403F92C4-1F97-45A0-AD84-B17076601CA2}"/>
              </a:ext>
            </a:extLst>
          </p:cNvPr>
          <p:cNvPicPr/>
          <p:nvPr/>
        </p:nvPicPr>
        <p:blipFill>
          <a:blip r:embed="rId3" cstate="print">
            <a:extLst>
              <a:ext uri="{28A0092B-C50C-407E-A947-70E740481C1C}">
                <a14:useLocalDpi xmlns:a14="http://schemas.microsoft.com/office/drawing/2010/main" val="0"/>
              </a:ext>
            </a:extLst>
          </a:blip>
          <a:stretch>
            <a:fillRect/>
          </a:stretch>
        </p:blipFill>
        <p:spPr>
          <a:xfrm>
            <a:off x="4796332" y="1427218"/>
            <a:ext cx="3426183" cy="200178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9" name="Рисунок 8">
            <a:extLst>
              <a:ext uri="{FF2B5EF4-FFF2-40B4-BE49-F238E27FC236}">
                <a16:creationId xmlns:a16="http://schemas.microsoft.com/office/drawing/2014/main" id="{BB2F6733-8CB9-44DB-9DA3-F23076BAB60D}"/>
              </a:ext>
            </a:extLst>
          </p:cNvPr>
          <p:cNvPicPr/>
          <p:nvPr/>
        </p:nvPicPr>
        <p:blipFill>
          <a:blip r:embed="rId4">
            <a:extLst>
              <a:ext uri="{28A0092B-C50C-407E-A947-70E740481C1C}">
                <a14:useLocalDpi xmlns:a14="http://schemas.microsoft.com/office/drawing/2010/main" val="0"/>
              </a:ext>
            </a:extLst>
          </a:blip>
          <a:stretch>
            <a:fillRect/>
          </a:stretch>
        </p:blipFill>
        <p:spPr>
          <a:xfrm>
            <a:off x="8793233" y="2083015"/>
            <a:ext cx="3230979" cy="216622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1" name="Рисунок 10">
            <a:extLst>
              <a:ext uri="{FF2B5EF4-FFF2-40B4-BE49-F238E27FC236}">
                <a16:creationId xmlns:a16="http://schemas.microsoft.com/office/drawing/2014/main" id="{3040A7CF-501C-44F4-80F7-194B4E5B88CD}"/>
              </a:ext>
            </a:extLst>
          </p:cNvPr>
          <p:cNvPicPr>
            <a:picLocks noChangeAspect="1"/>
          </p:cNvPicPr>
          <p:nvPr/>
        </p:nvPicPr>
        <p:blipFill>
          <a:blip r:embed="rId5"/>
          <a:stretch>
            <a:fillRect/>
          </a:stretch>
        </p:blipFill>
        <p:spPr>
          <a:xfrm>
            <a:off x="5021863" y="4249243"/>
            <a:ext cx="3606048" cy="200178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3128332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1000"/>
                                        <p:tgtEl>
                                          <p:spTgt spid="5">
                                            <p:txEl>
                                              <p:pRg st="0" end="0"/>
                                            </p:txEl>
                                          </p:spTgt>
                                        </p:tgtEl>
                                      </p:cBhvr>
                                    </p:animEffect>
                                    <p:anim calcmode="lin" valueType="num">
                                      <p:cBhvr>
                                        <p:cTn id="8"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4" presetClass="entr" presetSubtype="10" fill="hold" nodeType="clickEffect">
                                  <p:stCondLst>
                                    <p:cond delay="0"/>
                                  </p:stCondLst>
                                  <p:childTnLst>
                                    <p:set>
                                      <p:cBhvr>
                                        <p:cTn id="13" dur="1" fill="hold">
                                          <p:stCondLst>
                                            <p:cond delay="0"/>
                                          </p:stCondLst>
                                        </p:cTn>
                                        <p:tgtEl>
                                          <p:spTgt spid="4">
                                            <p:txEl>
                                              <p:pRg st="0" end="0"/>
                                            </p:txEl>
                                          </p:spTgt>
                                        </p:tgtEl>
                                        <p:attrNameLst>
                                          <p:attrName>style.visibility</p:attrName>
                                        </p:attrNameLst>
                                      </p:cBhvr>
                                      <p:to>
                                        <p:strVal val="visible"/>
                                      </p:to>
                                    </p:set>
                                    <p:animEffect transition="in" filter="randombar(horizontal)">
                                      <p:cBhvr>
                                        <p:cTn id="14" dur="500"/>
                                        <p:tgtEl>
                                          <p:spTgt spid="4">
                                            <p:txEl>
                                              <p:pRg st="0" end="0"/>
                                            </p:txEl>
                                          </p:spTgt>
                                        </p:tgtEl>
                                      </p:cBhvr>
                                    </p:animEffect>
                                  </p:childTnLst>
                                </p:cTn>
                              </p:par>
                              <p:par>
                                <p:cTn id="15" presetID="14" presetClass="entr" presetSubtype="10" fill="hold" nodeType="withEffect">
                                  <p:stCondLst>
                                    <p:cond delay="0"/>
                                  </p:stCondLst>
                                  <p:childTnLst>
                                    <p:set>
                                      <p:cBhvr>
                                        <p:cTn id="16" dur="1" fill="hold">
                                          <p:stCondLst>
                                            <p:cond delay="0"/>
                                          </p:stCondLst>
                                        </p:cTn>
                                        <p:tgtEl>
                                          <p:spTgt spid="4">
                                            <p:txEl>
                                              <p:pRg st="1" end="1"/>
                                            </p:txEl>
                                          </p:spTgt>
                                        </p:tgtEl>
                                        <p:attrNameLst>
                                          <p:attrName>style.visibility</p:attrName>
                                        </p:attrNameLst>
                                      </p:cBhvr>
                                      <p:to>
                                        <p:strVal val="visible"/>
                                      </p:to>
                                    </p:set>
                                    <p:animEffect transition="in" filter="randombar(horizontal)">
                                      <p:cBhvr>
                                        <p:cTn id="17" dur="500"/>
                                        <p:tgtEl>
                                          <p:spTgt spid="4">
                                            <p:txEl>
                                              <p:pRg st="1" end="1"/>
                                            </p:txEl>
                                          </p:spTgt>
                                        </p:tgtEl>
                                      </p:cBhvr>
                                    </p:animEffect>
                                  </p:childTnLst>
                                </p:cTn>
                              </p:par>
                              <p:par>
                                <p:cTn id="18" presetID="14" presetClass="entr" presetSubtype="10" fill="hold" nodeType="withEffect">
                                  <p:stCondLst>
                                    <p:cond delay="0"/>
                                  </p:stCondLst>
                                  <p:childTnLst>
                                    <p:set>
                                      <p:cBhvr>
                                        <p:cTn id="19" dur="1" fill="hold">
                                          <p:stCondLst>
                                            <p:cond delay="0"/>
                                          </p:stCondLst>
                                        </p:cTn>
                                        <p:tgtEl>
                                          <p:spTgt spid="4">
                                            <p:txEl>
                                              <p:pRg st="2" end="2"/>
                                            </p:txEl>
                                          </p:spTgt>
                                        </p:tgtEl>
                                        <p:attrNameLst>
                                          <p:attrName>style.visibility</p:attrName>
                                        </p:attrNameLst>
                                      </p:cBhvr>
                                      <p:to>
                                        <p:strVal val="visible"/>
                                      </p:to>
                                    </p:set>
                                    <p:animEffect transition="in" filter="randombar(horizontal)">
                                      <p:cBhvr>
                                        <p:cTn id="20" dur="500"/>
                                        <p:tgtEl>
                                          <p:spTgt spid="4">
                                            <p:txEl>
                                              <p:pRg st="2" end="2"/>
                                            </p:txEl>
                                          </p:spTgt>
                                        </p:tgtEl>
                                      </p:cBhvr>
                                    </p:animEffect>
                                  </p:childTnLst>
                                </p:cTn>
                              </p:par>
                              <p:par>
                                <p:cTn id="21" presetID="14" presetClass="entr" presetSubtype="10" fill="hold" nodeType="withEffect">
                                  <p:stCondLst>
                                    <p:cond delay="0"/>
                                  </p:stCondLst>
                                  <p:childTnLst>
                                    <p:set>
                                      <p:cBhvr>
                                        <p:cTn id="22" dur="1" fill="hold">
                                          <p:stCondLst>
                                            <p:cond delay="0"/>
                                          </p:stCondLst>
                                        </p:cTn>
                                        <p:tgtEl>
                                          <p:spTgt spid="4">
                                            <p:txEl>
                                              <p:pRg st="3" end="3"/>
                                            </p:txEl>
                                          </p:spTgt>
                                        </p:tgtEl>
                                        <p:attrNameLst>
                                          <p:attrName>style.visibility</p:attrName>
                                        </p:attrNameLst>
                                      </p:cBhvr>
                                      <p:to>
                                        <p:strVal val="visible"/>
                                      </p:to>
                                    </p:set>
                                    <p:animEffect transition="in" filter="randombar(horizontal)">
                                      <p:cBhvr>
                                        <p:cTn id="23" dur="500"/>
                                        <p:tgtEl>
                                          <p:spTgt spid="4">
                                            <p:txEl>
                                              <p:pRg st="3" end="3"/>
                                            </p:txEl>
                                          </p:spTgt>
                                        </p:tgtEl>
                                      </p:cBhvr>
                                    </p:animEffect>
                                  </p:childTnLst>
                                </p:cTn>
                              </p:par>
                              <p:par>
                                <p:cTn id="24" presetID="14" presetClass="entr" presetSubtype="10" fill="hold" nodeType="withEffect">
                                  <p:stCondLst>
                                    <p:cond delay="0"/>
                                  </p:stCondLst>
                                  <p:childTnLst>
                                    <p:set>
                                      <p:cBhvr>
                                        <p:cTn id="25" dur="1" fill="hold">
                                          <p:stCondLst>
                                            <p:cond delay="0"/>
                                          </p:stCondLst>
                                        </p:cTn>
                                        <p:tgtEl>
                                          <p:spTgt spid="4">
                                            <p:txEl>
                                              <p:pRg st="4" end="4"/>
                                            </p:txEl>
                                          </p:spTgt>
                                        </p:tgtEl>
                                        <p:attrNameLst>
                                          <p:attrName>style.visibility</p:attrName>
                                        </p:attrNameLst>
                                      </p:cBhvr>
                                      <p:to>
                                        <p:strVal val="visible"/>
                                      </p:to>
                                    </p:set>
                                    <p:animEffect transition="in" filter="randombar(horizontal)">
                                      <p:cBhvr>
                                        <p:cTn id="26" dur="500"/>
                                        <p:tgtEl>
                                          <p:spTgt spid="4">
                                            <p:txEl>
                                              <p:pRg st="4" end="4"/>
                                            </p:txEl>
                                          </p:spTgt>
                                        </p:tgtEl>
                                      </p:cBhvr>
                                    </p:animEffect>
                                  </p:childTnLst>
                                </p:cTn>
                              </p:par>
                              <p:par>
                                <p:cTn id="27" presetID="14" presetClass="entr" presetSubtype="10" fill="hold" nodeType="withEffect">
                                  <p:stCondLst>
                                    <p:cond delay="0"/>
                                  </p:stCondLst>
                                  <p:childTnLst>
                                    <p:set>
                                      <p:cBhvr>
                                        <p:cTn id="28" dur="1" fill="hold">
                                          <p:stCondLst>
                                            <p:cond delay="0"/>
                                          </p:stCondLst>
                                        </p:cTn>
                                        <p:tgtEl>
                                          <p:spTgt spid="4">
                                            <p:txEl>
                                              <p:pRg st="5" end="5"/>
                                            </p:txEl>
                                          </p:spTgt>
                                        </p:tgtEl>
                                        <p:attrNameLst>
                                          <p:attrName>style.visibility</p:attrName>
                                        </p:attrNameLst>
                                      </p:cBhvr>
                                      <p:to>
                                        <p:strVal val="visible"/>
                                      </p:to>
                                    </p:set>
                                    <p:animEffect transition="in" filter="randombar(horizontal)">
                                      <p:cBhvr>
                                        <p:cTn id="29" dur="500"/>
                                        <p:tgtEl>
                                          <p:spTgt spid="4">
                                            <p:txEl>
                                              <p:pRg st="5" end="5"/>
                                            </p:txEl>
                                          </p:spTgt>
                                        </p:tgtEl>
                                      </p:cBhvr>
                                    </p:animEffect>
                                  </p:childTnLst>
                                </p:cTn>
                              </p:par>
                              <p:par>
                                <p:cTn id="30" presetID="14" presetClass="entr" presetSubtype="10" fill="hold" nodeType="withEffect">
                                  <p:stCondLst>
                                    <p:cond delay="0"/>
                                  </p:stCondLst>
                                  <p:childTnLst>
                                    <p:set>
                                      <p:cBhvr>
                                        <p:cTn id="31" dur="1" fill="hold">
                                          <p:stCondLst>
                                            <p:cond delay="0"/>
                                          </p:stCondLst>
                                        </p:cTn>
                                        <p:tgtEl>
                                          <p:spTgt spid="4">
                                            <p:txEl>
                                              <p:pRg st="6" end="6"/>
                                            </p:txEl>
                                          </p:spTgt>
                                        </p:tgtEl>
                                        <p:attrNameLst>
                                          <p:attrName>style.visibility</p:attrName>
                                        </p:attrNameLst>
                                      </p:cBhvr>
                                      <p:to>
                                        <p:strVal val="visible"/>
                                      </p:to>
                                    </p:set>
                                    <p:animEffect transition="in" filter="randombar(horizontal)">
                                      <p:cBhvr>
                                        <p:cTn id="32" dur="500"/>
                                        <p:tgtEl>
                                          <p:spTgt spid="4">
                                            <p:txEl>
                                              <p:pRg st="6" end="6"/>
                                            </p:txEl>
                                          </p:spTgt>
                                        </p:tgtEl>
                                      </p:cBhvr>
                                    </p:animEffect>
                                  </p:childTnLst>
                                </p:cTn>
                              </p:par>
                              <p:par>
                                <p:cTn id="33" presetID="14" presetClass="entr" presetSubtype="10" fill="hold" nodeType="withEffect">
                                  <p:stCondLst>
                                    <p:cond delay="0"/>
                                  </p:stCondLst>
                                  <p:childTnLst>
                                    <p:set>
                                      <p:cBhvr>
                                        <p:cTn id="34" dur="1" fill="hold">
                                          <p:stCondLst>
                                            <p:cond delay="0"/>
                                          </p:stCondLst>
                                        </p:cTn>
                                        <p:tgtEl>
                                          <p:spTgt spid="4">
                                            <p:txEl>
                                              <p:pRg st="7" end="7"/>
                                            </p:txEl>
                                          </p:spTgt>
                                        </p:tgtEl>
                                        <p:attrNameLst>
                                          <p:attrName>style.visibility</p:attrName>
                                        </p:attrNameLst>
                                      </p:cBhvr>
                                      <p:to>
                                        <p:strVal val="visible"/>
                                      </p:to>
                                    </p:set>
                                    <p:animEffect transition="in" filter="randombar(horizontal)">
                                      <p:cBhvr>
                                        <p:cTn id="35" dur="500"/>
                                        <p:tgtEl>
                                          <p:spTgt spid="4">
                                            <p:txEl>
                                              <p:pRg st="7" end="7"/>
                                            </p:txEl>
                                          </p:spTgt>
                                        </p:tgtEl>
                                      </p:cBhvr>
                                    </p:animEffect>
                                  </p:childTnLst>
                                </p:cTn>
                              </p:par>
                              <p:par>
                                <p:cTn id="36" presetID="14" presetClass="entr" presetSubtype="10" fill="hold" nodeType="withEffect">
                                  <p:stCondLst>
                                    <p:cond delay="0"/>
                                  </p:stCondLst>
                                  <p:childTnLst>
                                    <p:set>
                                      <p:cBhvr>
                                        <p:cTn id="37" dur="1" fill="hold">
                                          <p:stCondLst>
                                            <p:cond delay="0"/>
                                          </p:stCondLst>
                                        </p:cTn>
                                        <p:tgtEl>
                                          <p:spTgt spid="4">
                                            <p:txEl>
                                              <p:pRg st="8" end="8"/>
                                            </p:txEl>
                                          </p:spTgt>
                                        </p:tgtEl>
                                        <p:attrNameLst>
                                          <p:attrName>style.visibility</p:attrName>
                                        </p:attrNameLst>
                                      </p:cBhvr>
                                      <p:to>
                                        <p:strVal val="visible"/>
                                      </p:to>
                                    </p:set>
                                    <p:animEffect transition="in" filter="randombar(horizontal)">
                                      <p:cBhvr>
                                        <p:cTn id="38" dur="500"/>
                                        <p:tgtEl>
                                          <p:spTgt spid="4">
                                            <p:txEl>
                                              <p:pRg st="8" end="8"/>
                                            </p:txEl>
                                          </p:spTgt>
                                        </p:tgtEl>
                                      </p:cBhvr>
                                    </p:animEffect>
                                  </p:childTnLst>
                                </p:cTn>
                              </p:par>
                              <p:par>
                                <p:cTn id="39" presetID="14" presetClass="entr" presetSubtype="10" fill="hold" nodeType="withEffect">
                                  <p:stCondLst>
                                    <p:cond delay="0"/>
                                  </p:stCondLst>
                                  <p:childTnLst>
                                    <p:set>
                                      <p:cBhvr>
                                        <p:cTn id="40" dur="1" fill="hold">
                                          <p:stCondLst>
                                            <p:cond delay="0"/>
                                          </p:stCondLst>
                                        </p:cTn>
                                        <p:tgtEl>
                                          <p:spTgt spid="4">
                                            <p:txEl>
                                              <p:pRg st="9" end="9"/>
                                            </p:txEl>
                                          </p:spTgt>
                                        </p:tgtEl>
                                        <p:attrNameLst>
                                          <p:attrName>style.visibility</p:attrName>
                                        </p:attrNameLst>
                                      </p:cBhvr>
                                      <p:to>
                                        <p:strVal val="visible"/>
                                      </p:to>
                                    </p:set>
                                    <p:animEffect transition="in" filter="randombar(horizontal)">
                                      <p:cBhvr>
                                        <p:cTn id="41" dur="500"/>
                                        <p:tgtEl>
                                          <p:spTgt spid="4">
                                            <p:txEl>
                                              <p:pRg st="9" end="9"/>
                                            </p:txEl>
                                          </p:spTgt>
                                        </p:tgtEl>
                                      </p:cBhvr>
                                    </p:animEffect>
                                  </p:childTnLst>
                                </p:cTn>
                              </p:par>
                              <p:par>
                                <p:cTn id="42" presetID="14" presetClass="entr" presetSubtype="10" fill="hold" nodeType="withEffect">
                                  <p:stCondLst>
                                    <p:cond delay="0"/>
                                  </p:stCondLst>
                                  <p:childTnLst>
                                    <p:set>
                                      <p:cBhvr>
                                        <p:cTn id="43" dur="1" fill="hold">
                                          <p:stCondLst>
                                            <p:cond delay="0"/>
                                          </p:stCondLst>
                                        </p:cTn>
                                        <p:tgtEl>
                                          <p:spTgt spid="4">
                                            <p:txEl>
                                              <p:pRg st="10" end="10"/>
                                            </p:txEl>
                                          </p:spTgt>
                                        </p:tgtEl>
                                        <p:attrNameLst>
                                          <p:attrName>style.visibility</p:attrName>
                                        </p:attrNameLst>
                                      </p:cBhvr>
                                      <p:to>
                                        <p:strVal val="visible"/>
                                      </p:to>
                                    </p:set>
                                    <p:animEffect transition="in" filter="randombar(horizontal)">
                                      <p:cBhvr>
                                        <p:cTn id="44" dur="500"/>
                                        <p:tgtEl>
                                          <p:spTgt spid="4">
                                            <p:txEl>
                                              <p:pRg st="10" end="10"/>
                                            </p:txEl>
                                          </p:spTgt>
                                        </p:tgtEl>
                                      </p:cBhvr>
                                    </p:animEffect>
                                  </p:childTnLst>
                                </p:cTn>
                              </p:par>
                            </p:childTnLst>
                          </p:cTn>
                        </p:par>
                        <p:par>
                          <p:cTn id="45" fill="hold">
                            <p:stCondLst>
                              <p:cond delay="500"/>
                            </p:stCondLst>
                            <p:childTnLst>
                              <p:par>
                                <p:cTn id="46" presetID="32" presetClass="emph" presetSubtype="0" fill="hold" nodeType="afterEffect">
                                  <p:stCondLst>
                                    <p:cond delay="0"/>
                                  </p:stCondLst>
                                  <p:childTnLst>
                                    <p:animRot by="120000">
                                      <p:cBhvr>
                                        <p:cTn id="47" dur="100" fill="hold">
                                          <p:stCondLst>
                                            <p:cond delay="0"/>
                                          </p:stCondLst>
                                        </p:cTn>
                                        <p:tgtEl>
                                          <p:spTgt spid="7"/>
                                        </p:tgtEl>
                                        <p:attrNameLst>
                                          <p:attrName>r</p:attrName>
                                        </p:attrNameLst>
                                      </p:cBhvr>
                                    </p:animRot>
                                    <p:animRot by="-240000">
                                      <p:cBhvr>
                                        <p:cTn id="48" dur="200" fill="hold">
                                          <p:stCondLst>
                                            <p:cond delay="200"/>
                                          </p:stCondLst>
                                        </p:cTn>
                                        <p:tgtEl>
                                          <p:spTgt spid="7"/>
                                        </p:tgtEl>
                                        <p:attrNameLst>
                                          <p:attrName>r</p:attrName>
                                        </p:attrNameLst>
                                      </p:cBhvr>
                                    </p:animRot>
                                    <p:animRot by="240000">
                                      <p:cBhvr>
                                        <p:cTn id="49" dur="200" fill="hold">
                                          <p:stCondLst>
                                            <p:cond delay="400"/>
                                          </p:stCondLst>
                                        </p:cTn>
                                        <p:tgtEl>
                                          <p:spTgt spid="7"/>
                                        </p:tgtEl>
                                        <p:attrNameLst>
                                          <p:attrName>r</p:attrName>
                                        </p:attrNameLst>
                                      </p:cBhvr>
                                    </p:animRot>
                                    <p:animRot by="-240000">
                                      <p:cBhvr>
                                        <p:cTn id="50" dur="200" fill="hold">
                                          <p:stCondLst>
                                            <p:cond delay="600"/>
                                          </p:stCondLst>
                                        </p:cTn>
                                        <p:tgtEl>
                                          <p:spTgt spid="7"/>
                                        </p:tgtEl>
                                        <p:attrNameLst>
                                          <p:attrName>r</p:attrName>
                                        </p:attrNameLst>
                                      </p:cBhvr>
                                    </p:animRot>
                                    <p:animRot by="120000">
                                      <p:cBhvr>
                                        <p:cTn id="51" dur="200" fill="hold">
                                          <p:stCondLst>
                                            <p:cond delay="800"/>
                                          </p:stCondLst>
                                        </p:cTn>
                                        <p:tgtEl>
                                          <p:spTgt spid="7"/>
                                        </p:tgtEl>
                                        <p:attrNameLst>
                                          <p:attrName>r</p:attrName>
                                        </p:attrNameLst>
                                      </p:cBhvr>
                                    </p:animRot>
                                  </p:childTnLst>
                                </p:cTn>
                              </p:par>
                              <p:par>
                                <p:cTn id="52" presetID="32" presetClass="emph" presetSubtype="0" fill="hold" nodeType="withEffect">
                                  <p:stCondLst>
                                    <p:cond delay="0"/>
                                  </p:stCondLst>
                                  <p:childTnLst>
                                    <p:animRot by="120000">
                                      <p:cBhvr>
                                        <p:cTn id="53" dur="100" fill="hold">
                                          <p:stCondLst>
                                            <p:cond delay="0"/>
                                          </p:stCondLst>
                                        </p:cTn>
                                        <p:tgtEl>
                                          <p:spTgt spid="11"/>
                                        </p:tgtEl>
                                        <p:attrNameLst>
                                          <p:attrName>r</p:attrName>
                                        </p:attrNameLst>
                                      </p:cBhvr>
                                    </p:animRot>
                                    <p:animRot by="-240000">
                                      <p:cBhvr>
                                        <p:cTn id="54" dur="200" fill="hold">
                                          <p:stCondLst>
                                            <p:cond delay="200"/>
                                          </p:stCondLst>
                                        </p:cTn>
                                        <p:tgtEl>
                                          <p:spTgt spid="11"/>
                                        </p:tgtEl>
                                        <p:attrNameLst>
                                          <p:attrName>r</p:attrName>
                                        </p:attrNameLst>
                                      </p:cBhvr>
                                    </p:animRot>
                                    <p:animRot by="240000">
                                      <p:cBhvr>
                                        <p:cTn id="55" dur="200" fill="hold">
                                          <p:stCondLst>
                                            <p:cond delay="400"/>
                                          </p:stCondLst>
                                        </p:cTn>
                                        <p:tgtEl>
                                          <p:spTgt spid="11"/>
                                        </p:tgtEl>
                                        <p:attrNameLst>
                                          <p:attrName>r</p:attrName>
                                        </p:attrNameLst>
                                      </p:cBhvr>
                                    </p:animRot>
                                    <p:animRot by="-240000">
                                      <p:cBhvr>
                                        <p:cTn id="56" dur="200" fill="hold">
                                          <p:stCondLst>
                                            <p:cond delay="600"/>
                                          </p:stCondLst>
                                        </p:cTn>
                                        <p:tgtEl>
                                          <p:spTgt spid="11"/>
                                        </p:tgtEl>
                                        <p:attrNameLst>
                                          <p:attrName>r</p:attrName>
                                        </p:attrNameLst>
                                      </p:cBhvr>
                                    </p:animRot>
                                    <p:animRot by="120000">
                                      <p:cBhvr>
                                        <p:cTn id="57" dur="200" fill="hold">
                                          <p:stCondLst>
                                            <p:cond delay="800"/>
                                          </p:stCondLst>
                                        </p:cTn>
                                        <p:tgtEl>
                                          <p:spTgt spid="11"/>
                                        </p:tgtEl>
                                        <p:attrNameLst>
                                          <p:attrName>r</p:attrName>
                                        </p:attrNameLst>
                                      </p:cBhvr>
                                    </p:animRot>
                                  </p:childTnLst>
                                </p:cTn>
                              </p:par>
                              <p:par>
                                <p:cTn id="58" presetID="32" presetClass="emph" presetSubtype="0" fill="hold" nodeType="withEffect">
                                  <p:stCondLst>
                                    <p:cond delay="0"/>
                                  </p:stCondLst>
                                  <p:childTnLst>
                                    <p:animRot by="120000">
                                      <p:cBhvr>
                                        <p:cTn id="59" dur="100" fill="hold">
                                          <p:stCondLst>
                                            <p:cond delay="0"/>
                                          </p:stCondLst>
                                        </p:cTn>
                                        <p:tgtEl>
                                          <p:spTgt spid="9"/>
                                        </p:tgtEl>
                                        <p:attrNameLst>
                                          <p:attrName>r</p:attrName>
                                        </p:attrNameLst>
                                      </p:cBhvr>
                                    </p:animRot>
                                    <p:animRot by="-240000">
                                      <p:cBhvr>
                                        <p:cTn id="60" dur="200" fill="hold">
                                          <p:stCondLst>
                                            <p:cond delay="200"/>
                                          </p:stCondLst>
                                        </p:cTn>
                                        <p:tgtEl>
                                          <p:spTgt spid="9"/>
                                        </p:tgtEl>
                                        <p:attrNameLst>
                                          <p:attrName>r</p:attrName>
                                        </p:attrNameLst>
                                      </p:cBhvr>
                                    </p:animRot>
                                    <p:animRot by="240000">
                                      <p:cBhvr>
                                        <p:cTn id="61" dur="200" fill="hold">
                                          <p:stCondLst>
                                            <p:cond delay="400"/>
                                          </p:stCondLst>
                                        </p:cTn>
                                        <p:tgtEl>
                                          <p:spTgt spid="9"/>
                                        </p:tgtEl>
                                        <p:attrNameLst>
                                          <p:attrName>r</p:attrName>
                                        </p:attrNameLst>
                                      </p:cBhvr>
                                    </p:animRot>
                                    <p:animRot by="-240000">
                                      <p:cBhvr>
                                        <p:cTn id="62" dur="200" fill="hold">
                                          <p:stCondLst>
                                            <p:cond delay="600"/>
                                          </p:stCondLst>
                                        </p:cTn>
                                        <p:tgtEl>
                                          <p:spTgt spid="9"/>
                                        </p:tgtEl>
                                        <p:attrNameLst>
                                          <p:attrName>r</p:attrName>
                                        </p:attrNameLst>
                                      </p:cBhvr>
                                    </p:animRot>
                                    <p:animRot by="120000">
                                      <p:cBhvr>
                                        <p:cTn id="63" dur="200" fill="hold">
                                          <p:stCondLst>
                                            <p:cond delay="800"/>
                                          </p:stCondLst>
                                        </p:cTn>
                                        <p:tgtEl>
                                          <p:spTgt spid="9"/>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457333FD-87BF-4E40-95AB-C3154764A9F0}"/>
              </a:ext>
            </a:extLst>
          </p:cNvPr>
          <p:cNvSpPr txBox="1"/>
          <p:nvPr/>
        </p:nvSpPr>
        <p:spPr>
          <a:xfrm>
            <a:off x="363994" y="1476694"/>
            <a:ext cx="4623095" cy="4801314"/>
          </a:xfrm>
          <a:prstGeom prst="rect">
            <a:avLst/>
          </a:prstGeom>
          <a:noFill/>
        </p:spPr>
        <p:txBody>
          <a:bodyPr wrap="square" rtlCol="0">
            <a:spAutoFit/>
          </a:bodyPr>
          <a:lstStyle/>
          <a:p>
            <a:r>
              <a:rPr lang="ru-RU" dirty="0">
                <a:latin typeface="Consolas" panose="020B0609020204030204" pitchFamily="49" charset="0"/>
              </a:rPr>
              <a:t>В платёжной системе можно завести электронный кошелек, который пополняется с помощью специальных карт оплаты, через терминалы или с банковского счёта. Из такого кошелька можно оплачивать коммунальные услуги, сотовую связь и Интернет, покупать авиа- и железнодорожные билеты, товары в интернет-магазинах. По условиям пользовательского соглашения, кошелёк системы </a:t>
            </a:r>
            <a:r>
              <a:rPr lang="en-US" dirty="0" err="1">
                <a:latin typeface="Consolas" panose="020B0609020204030204" pitchFamily="49" charset="0"/>
              </a:rPr>
              <a:t>Yoo</a:t>
            </a:r>
            <a:r>
              <a:rPr lang="ru-RU" dirty="0">
                <a:latin typeface="Consolas" panose="020B0609020204030204" pitchFamily="49" charset="0"/>
              </a:rPr>
              <a:t>Мо</a:t>
            </a:r>
            <a:r>
              <a:rPr lang="en-US" dirty="0">
                <a:latin typeface="Consolas" panose="020B0609020204030204" pitchFamily="49" charset="0"/>
              </a:rPr>
              <a:t>n</a:t>
            </a:r>
            <a:r>
              <a:rPr lang="ru-RU" dirty="0" err="1">
                <a:latin typeface="Consolas" panose="020B0609020204030204" pitchFamily="49" charset="0"/>
              </a:rPr>
              <a:t>еу</a:t>
            </a:r>
            <a:r>
              <a:rPr lang="ru-RU" dirty="0">
                <a:latin typeface="Consolas" panose="020B0609020204030204" pitchFamily="49" charset="0"/>
              </a:rPr>
              <a:t> нельзя использовать для коммерческой деятельности (например, для получения оплаты за выполненную работу), иначе его может заблокировать служба безопасности.</a:t>
            </a:r>
          </a:p>
        </p:txBody>
      </p:sp>
      <p:sp>
        <p:nvSpPr>
          <p:cNvPr id="6" name="TextBox 5">
            <a:extLst>
              <a:ext uri="{FF2B5EF4-FFF2-40B4-BE49-F238E27FC236}">
                <a16:creationId xmlns:a16="http://schemas.microsoft.com/office/drawing/2014/main" id="{84F2EBEC-50E8-4443-9DB2-629B370FDE2B}"/>
              </a:ext>
            </a:extLst>
          </p:cNvPr>
          <p:cNvSpPr txBox="1"/>
          <p:nvPr/>
        </p:nvSpPr>
        <p:spPr>
          <a:xfrm>
            <a:off x="363994" y="579992"/>
            <a:ext cx="9081332" cy="738664"/>
          </a:xfrm>
          <a:prstGeom prst="rect">
            <a:avLst/>
          </a:prstGeom>
          <a:noFill/>
        </p:spPr>
        <p:txBody>
          <a:bodyPr wrap="none" rtlCol="0">
            <a:spAutoFit/>
          </a:bodyPr>
          <a:lstStyle/>
          <a:p>
            <a:r>
              <a:rPr lang="ru-RU" sz="4200" dirty="0">
                <a:latin typeface="Consolas" panose="020B0609020204030204" pitchFamily="49" charset="0"/>
                <a:hlinkClick r:id="rId2" action="ppaction://hlinksldjump"/>
              </a:rPr>
              <a:t>Как работают платежные системы</a:t>
            </a:r>
            <a:endParaRPr lang="ru-RU" sz="4200" dirty="0">
              <a:latin typeface="Consolas" panose="020B0609020204030204" pitchFamily="49" charset="0"/>
            </a:endParaRPr>
          </a:p>
        </p:txBody>
      </p:sp>
      <p:pic>
        <p:nvPicPr>
          <p:cNvPr id="8" name="Рисунок 7">
            <a:extLst>
              <a:ext uri="{FF2B5EF4-FFF2-40B4-BE49-F238E27FC236}">
                <a16:creationId xmlns:a16="http://schemas.microsoft.com/office/drawing/2014/main" id="{AA403247-7E87-4997-A526-375656BE574C}"/>
              </a:ext>
            </a:extLst>
          </p:cNvPr>
          <p:cNvPicPr>
            <a:picLocks noChangeAspect="1"/>
          </p:cNvPicPr>
          <p:nvPr/>
        </p:nvPicPr>
        <p:blipFill>
          <a:blip r:embed="rId3"/>
          <a:stretch>
            <a:fillRect/>
          </a:stretch>
        </p:blipFill>
        <p:spPr>
          <a:xfrm>
            <a:off x="4904660" y="1376905"/>
            <a:ext cx="4322467" cy="2538697"/>
          </a:xfrm>
          <a:prstGeom prst="rect">
            <a:avLst/>
          </a:prstGeom>
        </p:spPr>
      </p:pic>
      <p:pic>
        <p:nvPicPr>
          <p:cNvPr id="10" name="Рисунок 9">
            <a:extLst>
              <a:ext uri="{FF2B5EF4-FFF2-40B4-BE49-F238E27FC236}">
                <a16:creationId xmlns:a16="http://schemas.microsoft.com/office/drawing/2014/main" id="{14F41942-75FA-4BFF-BA85-0CD49B09398B}"/>
              </a:ext>
            </a:extLst>
          </p:cNvPr>
          <p:cNvPicPr>
            <a:picLocks noChangeAspect="1"/>
          </p:cNvPicPr>
          <p:nvPr/>
        </p:nvPicPr>
        <p:blipFill>
          <a:blip r:embed="rId4"/>
          <a:stretch>
            <a:fillRect/>
          </a:stretch>
        </p:blipFill>
        <p:spPr>
          <a:xfrm>
            <a:off x="7845600" y="3964933"/>
            <a:ext cx="4130665" cy="2641564"/>
          </a:xfrm>
          <a:prstGeom prst="rect">
            <a:avLst/>
          </a:prstGeom>
        </p:spPr>
      </p:pic>
    </p:spTree>
    <p:extLst>
      <p:ext uri="{BB962C8B-B14F-4D97-AF65-F5344CB8AC3E}">
        <p14:creationId xmlns:p14="http://schemas.microsoft.com/office/powerpoint/2010/main" val="34096708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1000"/>
                                        <p:tgtEl>
                                          <p:spTgt spid="6">
                                            <p:txEl>
                                              <p:pRg st="0" end="0"/>
                                            </p:txEl>
                                          </p:spTgt>
                                        </p:tgtEl>
                                      </p:cBhvr>
                                    </p:animEffect>
                                    <p:anim calcmode="lin" valueType="num">
                                      <p:cBhvr>
                                        <p:cTn id="8"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6">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5">
                                            <p:txEl>
                                              <p:pRg st="0" end="0"/>
                                            </p:txEl>
                                          </p:spTgt>
                                        </p:tgtEl>
                                        <p:attrNameLst>
                                          <p:attrName>style.visibility</p:attrName>
                                        </p:attrNameLst>
                                      </p:cBhvr>
                                      <p:to>
                                        <p:strVal val="visible"/>
                                      </p:to>
                                    </p:set>
                                    <p:anim calcmode="lin" valueType="num">
                                      <p:cBhvr>
                                        <p:cTn id="14" dur="500" fill="hold"/>
                                        <p:tgtEl>
                                          <p:spTgt spid="5">
                                            <p:txEl>
                                              <p:pRg st="0" end="0"/>
                                            </p:txEl>
                                          </p:spTgt>
                                        </p:tgtEl>
                                        <p:attrNameLst>
                                          <p:attrName>ppt_w</p:attrName>
                                        </p:attrNameLst>
                                      </p:cBhvr>
                                      <p:tavLst>
                                        <p:tav tm="0">
                                          <p:val>
                                            <p:fltVal val="0"/>
                                          </p:val>
                                        </p:tav>
                                        <p:tav tm="100000">
                                          <p:val>
                                            <p:strVal val="#ppt_w"/>
                                          </p:val>
                                        </p:tav>
                                      </p:tavLst>
                                    </p:anim>
                                    <p:anim calcmode="lin" valueType="num">
                                      <p:cBhvr>
                                        <p:cTn id="15" dur="500" fill="hold"/>
                                        <p:tgtEl>
                                          <p:spTgt spid="5">
                                            <p:txEl>
                                              <p:pRg st="0" end="0"/>
                                            </p:txEl>
                                          </p:spTgt>
                                        </p:tgtEl>
                                        <p:attrNameLst>
                                          <p:attrName>ppt_h</p:attrName>
                                        </p:attrNameLst>
                                      </p:cBhvr>
                                      <p:tavLst>
                                        <p:tav tm="0">
                                          <p:val>
                                            <p:fltVal val="0"/>
                                          </p:val>
                                        </p:tav>
                                        <p:tav tm="100000">
                                          <p:val>
                                            <p:strVal val="#ppt_h"/>
                                          </p:val>
                                        </p:tav>
                                      </p:tavLst>
                                    </p:anim>
                                    <p:animEffect transition="in" filter="fade">
                                      <p:cBhvr>
                                        <p:cTn id="16" dur="500"/>
                                        <p:tgtEl>
                                          <p:spTgt spid="5">
                                            <p:txEl>
                                              <p:pRg st="0" end="0"/>
                                            </p:txEl>
                                          </p:spTgt>
                                        </p:tgtEl>
                                      </p:cBhvr>
                                    </p:animEffect>
                                  </p:childTnLst>
                                </p:cTn>
                              </p:par>
                            </p:childTnLst>
                          </p:cTn>
                        </p:par>
                        <p:par>
                          <p:cTn id="17" fill="hold">
                            <p:stCondLst>
                              <p:cond delay="500"/>
                            </p:stCondLst>
                            <p:childTnLst>
                              <p:par>
                                <p:cTn id="18" presetID="26" presetClass="emph" presetSubtype="0" fill="hold" nodeType="afterEffect">
                                  <p:stCondLst>
                                    <p:cond delay="0"/>
                                  </p:stCondLst>
                                  <p:childTnLst>
                                    <p:animEffect transition="out" filter="fade">
                                      <p:cBhvr>
                                        <p:cTn id="19" dur="500" tmFilter="0, 0; .2, .5; .8, .5; 1, 0"/>
                                        <p:tgtEl>
                                          <p:spTgt spid="8"/>
                                        </p:tgtEl>
                                      </p:cBhvr>
                                    </p:animEffect>
                                    <p:animScale>
                                      <p:cBhvr>
                                        <p:cTn id="20" dur="250" autoRev="1" fill="hold"/>
                                        <p:tgtEl>
                                          <p:spTgt spid="8"/>
                                        </p:tgtEl>
                                      </p:cBhvr>
                                      <p:by x="105000" y="105000"/>
                                    </p:animScale>
                                  </p:childTnLst>
                                </p:cTn>
                              </p:par>
                            </p:childTnLst>
                          </p:cTn>
                        </p:par>
                        <p:par>
                          <p:cTn id="21" fill="hold">
                            <p:stCondLst>
                              <p:cond delay="1000"/>
                            </p:stCondLst>
                            <p:childTnLst>
                              <p:par>
                                <p:cTn id="22" presetID="26" presetClass="emph" presetSubtype="0" fill="hold" nodeType="afterEffect">
                                  <p:stCondLst>
                                    <p:cond delay="0"/>
                                  </p:stCondLst>
                                  <p:childTnLst>
                                    <p:animEffect transition="out" filter="fade">
                                      <p:cBhvr>
                                        <p:cTn id="23" dur="500" tmFilter="0, 0; .2, .5; .8, .5; 1, 0"/>
                                        <p:tgtEl>
                                          <p:spTgt spid="10"/>
                                        </p:tgtEl>
                                      </p:cBhvr>
                                    </p:animEffect>
                                    <p:animScale>
                                      <p:cBhvr>
                                        <p:cTn id="24" dur="250" autoRev="1" fill="hold"/>
                                        <p:tgtEl>
                                          <p:spTgt spid="10"/>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CB514BF7-0276-4884-AE93-41868BE6FFA7}"/>
              </a:ext>
            </a:extLst>
          </p:cNvPr>
          <p:cNvSpPr txBox="1"/>
          <p:nvPr/>
        </p:nvSpPr>
        <p:spPr>
          <a:xfrm>
            <a:off x="534391" y="1325933"/>
            <a:ext cx="4458714" cy="5355312"/>
          </a:xfrm>
          <a:prstGeom prst="rect">
            <a:avLst/>
          </a:prstGeom>
          <a:noFill/>
        </p:spPr>
        <p:txBody>
          <a:bodyPr wrap="square" rtlCol="0">
            <a:spAutoFit/>
          </a:bodyPr>
          <a:lstStyle/>
          <a:p>
            <a:r>
              <a:rPr lang="ru-RU" dirty="0">
                <a:latin typeface="Consolas" panose="020B0609020204030204" pitchFamily="49" charset="0"/>
              </a:rPr>
              <a:t>Пользователи могут переводить электронные деньги не только на счета интернет-магазинов, но и на кошельки других пользователей. Чтобы убедиться в том, что вы не ошиблись при вводе номера кошелька и переводите деньги именно тому, кому нужно, применяют перевод с кодом протекции. Код протекции - это некоторое число, которое должен ввести получатель для получения перевода на свой счёт. Этот код можно сообщить по электронной почте или по телефону. Если получатель вводит неверный код несколько раз подряд или истекает срок действия перевода, средства возвращаются на кошелек отправителя.</a:t>
            </a:r>
          </a:p>
        </p:txBody>
      </p:sp>
      <p:sp>
        <p:nvSpPr>
          <p:cNvPr id="5" name="TextBox 4">
            <a:extLst>
              <a:ext uri="{FF2B5EF4-FFF2-40B4-BE49-F238E27FC236}">
                <a16:creationId xmlns:a16="http://schemas.microsoft.com/office/drawing/2014/main" id="{DB7BE249-341E-44B8-910D-7020C5B7E343}"/>
              </a:ext>
            </a:extLst>
          </p:cNvPr>
          <p:cNvSpPr txBox="1"/>
          <p:nvPr/>
        </p:nvSpPr>
        <p:spPr>
          <a:xfrm>
            <a:off x="534391" y="567063"/>
            <a:ext cx="5226111" cy="738664"/>
          </a:xfrm>
          <a:prstGeom prst="rect">
            <a:avLst/>
          </a:prstGeom>
          <a:noFill/>
        </p:spPr>
        <p:txBody>
          <a:bodyPr wrap="none" rtlCol="0">
            <a:spAutoFit/>
          </a:bodyPr>
          <a:lstStyle/>
          <a:p>
            <a:r>
              <a:rPr lang="ru-RU" sz="4200" dirty="0">
                <a:latin typeface="Consolas" panose="020B0609020204030204" pitchFamily="49" charset="0"/>
                <a:hlinkClick r:id="rId2" action="ppaction://hlinksldjump"/>
              </a:rPr>
              <a:t>Система переводов</a:t>
            </a:r>
            <a:endParaRPr lang="ru-RU" sz="4200" dirty="0">
              <a:latin typeface="Consolas" panose="020B0609020204030204" pitchFamily="49" charset="0"/>
            </a:endParaRPr>
          </a:p>
        </p:txBody>
      </p:sp>
      <p:pic>
        <p:nvPicPr>
          <p:cNvPr id="7" name="Рисунок 6">
            <a:extLst>
              <a:ext uri="{FF2B5EF4-FFF2-40B4-BE49-F238E27FC236}">
                <a16:creationId xmlns:a16="http://schemas.microsoft.com/office/drawing/2014/main" id="{B47CC13B-22CC-4E44-A7F5-271247720989}"/>
              </a:ext>
            </a:extLst>
          </p:cNvPr>
          <p:cNvPicPr/>
          <p:nvPr/>
        </p:nvPicPr>
        <p:blipFill>
          <a:blip r:embed="rId3" cstate="print">
            <a:extLst>
              <a:ext uri="{28A0092B-C50C-407E-A947-70E740481C1C}">
                <a14:useLocalDpi xmlns:a14="http://schemas.microsoft.com/office/drawing/2010/main" val="0"/>
              </a:ext>
            </a:extLst>
          </a:blip>
          <a:stretch>
            <a:fillRect/>
          </a:stretch>
        </p:blipFill>
        <p:spPr>
          <a:xfrm>
            <a:off x="4943785" y="3607279"/>
            <a:ext cx="3307114" cy="231509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0" name="Рисунок 9">
            <a:extLst>
              <a:ext uri="{FF2B5EF4-FFF2-40B4-BE49-F238E27FC236}">
                <a16:creationId xmlns:a16="http://schemas.microsoft.com/office/drawing/2014/main" id="{472BC9EE-9D74-4E95-AD36-FA28A5093100}"/>
              </a:ext>
            </a:extLst>
          </p:cNvPr>
          <p:cNvPicPr>
            <a:picLocks noChangeAspect="1"/>
          </p:cNvPicPr>
          <p:nvPr/>
        </p:nvPicPr>
        <p:blipFill rotWithShape="1">
          <a:blip r:embed="rId4"/>
          <a:srcRect l="22386" t="19113" r="15612"/>
          <a:stretch/>
        </p:blipFill>
        <p:spPr>
          <a:xfrm>
            <a:off x="8694588" y="3482379"/>
            <a:ext cx="3342645" cy="226801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2" name="Рисунок 11">
            <a:extLst>
              <a:ext uri="{FF2B5EF4-FFF2-40B4-BE49-F238E27FC236}">
                <a16:creationId xmlns:a16="http://schemas.microsoft.com/office/drawing/2014/main" id="{1343FB1D-6E12-4CCD-B08D-EC7B7AF6F693}"/>
              </a:ext>
            </a:extLst>
          </p:cNvPr>
          <p:cNvPicPr>
            <a:picLocks noChangeAspect="1"/>
          </p:cNvPicPr>
          <p:nvPr/>
        </p:nvPicPr>
        <p:blipFill rotWithShape="1">
          <a:blip r:embed="rId5"/>
          <a:srcRect l="6805" r="10552"/>
          <a:stretch/>
        </p:blipFill>
        <p:spPr>
          <a:xfrm>
            <a:off x="5908993" y="197841"/>
            <a:ext cx="4259254" cy="243543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7807563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1000"/>
                                        <p:tgtEl>
                                          <p:spTgt spid="5">
                                            <p:txEl>
                                              <p:pRg st="0" end="0"/>
                                            </p:txEl>
                                          </p:spTgt>
                                        </p:tgtEl>
                                      </p:cBhvr>
                                    </p:animEffect>
                                    <p:anim calcmode="lin" valueType="num">
                                      <p:cBhvr>
                                        <p:cTn id="8"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4">
                                            <p:txEl>
                                              <p:pRg st="0" end="0"/>
                                            </p:txEl>
                                          </p:spTgt>
                                        </p:tgtEl>
                                        <p:attrNameLst>
                                          <p:attrName>style.visibility</p:attrName>
                                        </p:attrNameLst>
                                      </p:cBhvr>
                                      <p:to>
                                        <p:strVal val="visible"/>
                                      </p:to>
                                    </p:set>
                                    <p:anim calcmode="lin" valueType="num">
                                      <p:cBhvr additive="base">
                                        <p:cTn id="14"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12"/>
                                        </p:tgtEl>
                                        <p:attrNameLst>
                                          <p:attrName>style.visibility</p:attrName>
                                        </p:attrNameLst>
                                      </p:cBhvr>
                                      <p:to>
                                        <p:strVal val="visible"/>
                                      </p:to>
                                    </p:set>
                                    <p:anim calcmode="lin" valueType="num">
                                      <p:cBhvr additive="base">
                                        <p:cTn id="20" dur="500" fill="hold"/>
                                        <p:tgtEl>
                                          <p:spTgt spid="12"/>
                                        </p:tgtEl>
                                        <p:attrNameLst>
                                          <p:attrName>ppt_x</p:attrName>
                                        </p:attrNameLst>
                                      </p:cBhvr>
                                      <p:tavLst>
                                        <p:tav tm="0">
                                          <p:val>
                                            <p:strVal val="#ppt_x"/>
                                          </p:val>
                                        </p:tav>
                                        <p:tav tm="100000">
                                          <p:val>
                                            <p:strVal val="#ppt_x"/>
                                          </p:val>
                                        </p:tav>
                                      </p:tavLst>
                                    </p:anim>
                                    <p:anim calcmode="lin" valueType="num">
                                      <p:cBhvr additive="base">
                                        <p:cTn id="21"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stCondLst>
                                    <p:cond delay="0"/>
                                  </p:stCondLst>
                                  <p:childTnLst>
                                    <p:set>
                                      <p:cBhvr>
                                        <p:cTn id="25" dur="1" fill="hold">
                                          <p:stCondLst>
                                            <p:cond delay="0"/>
                                          </p:stCondLst>
                                        </p:cTn>
                                        <p:tgtEl>
                                          <p:spTgt spid="7"/>
                                        </p:tgtEl>
                                        <p:attrNameLst>
                                          <p:attrName>style.visibility</p:attrName>
                                        </p:attrNameLst>
                                      </p:cBhvr>
                                      <p:to>
                                        <p:strVal val="visible"/>
                                      </p:to>
                                    </p:set>
                                    <p:anim calcmode="lin" valueType="num">
                                      <p:cBhvr additive="base">
                                        <p:cTn id="26" dur="500" fill="hold"/>
                                        <p:tgtEl>
                                          <p:spTgt spid="7"/>
                                        </p:tgtEl>
                                        <p:attrNameLst>
                                          <p:attrName>ppt_x</p:attrName>
                                        </p:attrNameLst>
                                      </p:cBhvr>
                                      <p:tavLst>
                                        <p:tav tm="0">
                                          <p:val>
                                            <p:strVal val="#ppt_x"/>
                                          </p:val>
                                        </p:tav>
                                        <p:tav tm="100000">
                                          <p:val>
                                            <p:strVal val="#ppt_x"/>
                                          </p:val>
                                        </p:tav>
                                      </p:tavLst>
                                    </p:anim>
                                    <p:anim calcmode="lin" valueType="num">
                                      <p:cBhvr additive="base">
                                        <p:cTn id="27"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nodeType="clickEffect">
                                  <p:stCondLst>
                                    <p:cond delay="0"/>
                                  </p:stCondLst>
                                  <p:childTnLst>
                                    <p:set>
                                      <p:cBhvr>
                                        <p:cTn id="31" dur="1" fill="hold">
                                          <p:stCondLst>
                                            <p:cond delay="0"/>
                                          </p:stCondLst>
                                        </p:cTn>
                                        <p:tgtEl>
                                          <p:spTgt spid="10"/>
                                        </p:tgtEl>
                                        <p:attrNameLst>
                                          <p:attrName>style.visibility</p:attrName>
                                        </p:attrNameLst>
                                      </p:cBhvr>
                                      <p:to>
                                        <p:strVal val="visible"/>
                                      </p:to>
                                    </p:set>
                                    <p:anim calcmode="lin" valueType="num">
                                      <p:cBhvr additive="base">
                                        <p:cTn id="32" dur="500" fill="hold"/>
                                        <p:tgtEl>
                                          <p:spTgt spid="10"/>
                                        </p:tgtEl>
                                        <p:attrNameLst>
                                          <p:attrName>ppt_x</p:attrName>
                                        </p:attrNameLst>
                                      </p:cBhvr>
                                      <p:tavLst>
                                        <p:tav tm="0">
                                          <p:val>
                                            <p:strVal val="#ppt_x"/>
                                          </p:val>
                                        </p:tav>
                                        <p:tav tm="100000">
                                          <p:val>
                                            <p:strVal val="#ppt_x"/>
                                          </p:val>
                                        </p:tav>
                                      </p:tavLst>
                                    </p:anim>
                                    <p:anim calcmode="lin" valueType="num">
                                      <p:cBhvr additive="base">
                                        <p:cTn id="33"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45A83D70-2BE9-4EB0-B1CC-A14001B53EA0}"/>
              </a:ext>
            </a:extLst>
          </p:cNvPr>
          <p:cNvSpPr txBox="1"/>
          <p:nvPr/>
        </p:nvSpPr>
        <p:spPr>
          <a:xfrm>
            <a:off x="524297" y="2068089"/>
            <a:ext cx="3833947" cy="3970318"/>
          </a:xfrm>
          <a:prstGeom prst="rect">
            <a:avLst/>
          </a:prstGeom>
          <a:noFill/>
        </p:spPr>
        <p:txBody>
          <a:bodyPr wrap="square" rtlCol="0">
            <a:spAutoFit/>
          </a:bodyPr>
          <a:lstStyle/>
          <a:p>
            <a:r>
              <a:rPr lang="ru-RU" dirty="0">
                <a:latin typeface="Consolas" panose="020B0609020204030204" pitchFamily="49" charset="0"/>
              </a:rPr>
              <a:t>При необходимости можно вывести средства из электронного кошелька, т. е. получить их в виде наличных денег в банке (за вычетом небольшой комиссии).</a:t>
            </a:r>
          </a:p>
          <a:p>
            <a:r>
              <a:rPr lang="ru-RU" dirty="0">
                <a:latin typeface="Consolas" panose="020B0609020204030204" pitchFamily="49" charset="0"/>
              </a:rPr>
              <a:t>С электронными кошельками можно работать в браузере (через веб-интерфейс сайта) или с помощью специальной программы (приложения), которая устанавливается на компьютер или смартфон пользователя.</a:t>
            </a:r>
          </a:p>
        </p:txBody>
      </p:sp>
      <p:sp>
        <p:nvSpPr>
          <p:cNvPr id="6" name="TextBox 5">
            <a:extLst>
              <a:ext uri="{FF2B5EF4-FFF2-40B4-BE49-F238E27FC236}">
                <a16:creationId xmlns:a16="http://schemas.microsoft.com/office/drawing/2014/main" id="{21B62513-E242-418F-B065-4947A1512A20}"/>
              </a:ext>
            </a:extLst>
          </p:cNvPr>
          <p:cNvSpPr txBox="1"/>
          <p:nvPr/>
        </p:nvSpPr>
        <p:spPr>
          <a:xfrm>
            <a:off x="524297" y="592219"/>
            <a:ext cx="8879384" cy="1384995"/>
          </a:xfrm>
          <a:prstGeom prst="rect">
            <a:avLst/>
          </a:prstGeom>
          <a:noFill/>
        </p:spPr>
        <p:txBody>
          <a:bodyPr wrap="square" rtlCol="0">
            <a:spAutoFit/>
          </a:bodyPr>
          <a:lstStyle/>
          <a:p>
            <a:r>
              <a:rPr lang="ru-RU" sz="4200" dirty="0">
                <a:latin typeface="Consolas" panose="020B0609020204030204" pitchFamily="49" charset="0"/>
                <a:hlinkClick r:id="rId2" action="ppaction://hlinksldjump"/>
              </a:rPr>
              <a:t>Электронные кошельки: удобство и доступ к наличным</a:t>
            </a:r>
            <a:endParaRPr lang="ru-RU" sz="4200" dirty="0">
              <a:latin typeface="Consolas" panose="020B0609020204030204" pitchFamily="49" charset="0"/>
            </a:endParaRPr>
          </a:p>
        </p:txBody>
      </p:sp>
      <p:pic>
        <p:nvPicPr>
          <p:cNvPr id="10" name="Рисунок 9">
            <a:extLst>
              <a:ext uri="{FF2B5EF4-FFF2-40B4-BE49-F238E27FC236}">
                <a16:creationId xmlns:a16="http://schemas.microsoft.com/office/drawing/2014/main" id="{F88EF828-7B0E-43E9-86D5-3C4BA95ECE9B}"/>
              </a:ext>
            </a:extLst>
          </p:cNvPr>
          <p:cNvPicPr>
            <a:picLocks noChangeAspect="1"/>
          </p:cNvPicPr>
          <p:nvPr/>
        </p:nvPicPr>
        <p:blipFill rotWithShape="1">
          <a:blip r:embed="rId3"/>
          <a:srcRect t="4488" b="7595"/>
          <a:stretch/>
        </p:blipFill>
        <p:spPr>
          <a:xfrm>
            <a:off x="9103982" y="1556634"/>
            <a:ext cx="2658527" cy="4155202"/>
          </a:xfrm>
          <a:prstGeom prst="rect">
            <a:avLst/>
          </a:prstGeom>
        </p:spPr>
      </p:pic>
      <p:pic>
        <p:nvPicPr>
          <p:cNvPr id="12" name="Рисунок 11">
            <a:extLst>
              <a:ext uri="{FF2B5EF4-FFF2-40B4-BE49-F238E27FC236}">
                <a16:creationId xmlns:a16="http://schemas.microsoft.com/office/drawing/2014/main" id="{CCA9615E-187A-4C7E-AF35-70DCA5963A41}"/>
              </a:ext>
            </a:extLst>
          </p:cNvPr>
          <p:cNvPicPr>
            <a:picLocks noChangeAspect="1"/>
          </p:cNvPicPr>
          <p:nvPr/>
        </p:nvPicPr>
        <p:blipFill>
          <a:blip r:embed="rId4"/>
          <a:stretch>
            <a:fillRect/>
          </a:stretch>
        </p:blipFill>
        <p:spPr>
          <a:xfrm>
            <a:off x="4358244" y="3138849"/>
            <a:ext cx="4349338" cy="2899558"/>
          </a:xfrm>
          <a:prstGeom prst="rect">
            <a:avLst/>
          </a:prstGeom>
        </p:spPr>
      </p:pic>
    </p:spTree>
    <p:extLst>
      <p:ext uri="{BB962C8B-B14F-4D97-AF65-F5344CB8AC3E}">
        <p14:creationId xmlns:p14="http://schemas.microsoft.com/office/powerpoint/2010/main" val="25741486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1000"/>
                                        <p:tgtEl>
                                          <p:spTgt spid="6">
                                            <p:txEl>
                                              <p:pRg st="0" end="0"/>
                                            </p:txEl>
                                          </p:spTgt>
                                        </p:tgtEl>
                                      </p:cBhvr>
                                    </p:animEffect>
                                    <p:anim calcmode="lin" valueType="num">
                                      <p:cBhvr>
                                        <p:cTn id="8"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6">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5">
                                            <p:txEl>
                                              <p:pRg st="0" end="0"/>
                                            </p:txEl>
                                          </p:spTgt>
                                        </p:tgtEl>
                                        <p:attrNameLst>
                                          <p:attrName>style.visibility</p:attrName>
                                        </p:attrNameLst>
                                      </p:cBhvr>
                                      <p:to>
                                        <p:strVal val="visible"/>
                                      </p:to>
                                    </p:set>
                                    <p:animEffect transition="in" filter="barn(inVertical)">
                                      <p:cBhvr>
                                        <p:cTn id="14" dur="500"/>
                                        <p:tgtEl>
                                          <p:spTgt spid="5">
                                            <p:txEl>
                                              <p:pRg st="0" end="0"/>
                                            </p:txEl>
                                          </p:spTgt>
                                        </p:tgtEl>
                                      </p:cBhvr>
                                    </p:animEffect>
                                  </p:childTnLst>
                                </p:cTn>
                              </p:par>
                              <p:par>
                                <p:cTn id="15" presetID="16" presetClass="entr" presetSubtype="21" fill="hold" nodeType="withEffect">
                                  <p:stCondLst>
                                    <p:cond delay="0"/>
                                  </p:stCondLst>
                                  <p:childTnLst>
                                    <p:set>
                                      <p:cBhvr>
                                        <p:cTn id="16" dur="1" fill="hold">
                                          <p:stCondLst>
                                            <p:cond delay="0"/>
                                          </p:stCondLst>
                                        </p:cTn>
                                        <p:tgtEl>
                                          <p:spTgt spid="5">
                                            <p:txEl>
                                              <p:pRg st="1" end="1"/>
                                            </p:txEl>
                                          </p:spTgt>
                                        </p:tgtEl>
                                        <p:attrNameLst>
                                          <p:attrName>style.visibility</p:attrName>
                                        </p:attrNameLst>
                                      </p:cBhvr>
                                      <p:to>
                                        <p:strVal val="visible"/>
                                      </p:to>
                                    </p:set>
                                    <p:animEffect transition="in" filter="barn(inVertical)">
                                      <p:cBhvr>
                                        <p:cTn id="17" dur="500"/>
                                        <p:tgtEl>
                                          <p:spTgt spid="5">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barn(inVertical)">
                                      <p:cBhvr>
                                        <p:cTn id="22" dur="500"/>
                                        <p:tgtEl>
                                          <p:spTgt spid="12"/>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barn(inVertical)">
                                      <p:cBhvr>
                                        <p:cTn id="2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7C5AA312-FD44-49A0-8FCA-19DCFEC1176A}"/>
              </a:ext>
            </a:extLst>
          </p:cNvPr>
          <p:cNvSpPr txBox="1"/>
          <p:nvPr/>
        </p:nvSpPr>
        <p:spPr>
          <a:xfrm>
            <a:off x="305007" y="1967050"/>
            <a:ext cx="5078803" cy="4534511"/>
          </a:xfrm>
          <a:prstGeom prst="rect">
            <a:avLst/>
          </a:prstGeom>
          <a:noFill/>
        </p:spPr>
        <p:txBody>
          <a:bodyPr wrap="square" rtlCol="0">
            <a:spAutoFit/>
          </a:bodyPr>
          <a:lstStyle/>
          <a:p>
            <a:pPr>
              <a:lnSpc>
                <a:spcPct val="107000"/>
              </a:lnSpc>
              <a:spcAft>
                <a:spcPts val="800"/>
              </a:spcAft>
            </a:pPr>
            <a:r>
              <a:rPr lang="ru-RU" dirty="0">
                <a:latin typeface="Consolas" panose="020B0609020204030204" pitchFamily="49" charset="0"/>
                <a:ea typeface="Calibri" panose="020F0502020204030204" pitchFamily="34" charset="0"/>
                <a:cs typeface="Times New Roman" panose="02020603050405020304" pitchFamily="18" charset="0"/>
              </a:rPr>
              <a:t>Преимущества электронных платёжных систем:</a:t>
            </a:r>
          </a:p>
          <a:p>
            <a:pPr>
              <a:lnSpc>
                <a:spcPct val="107000"/>
              </a:lnSpc>
              <a:spcAft>
                <a:spcPts val="800"/>
              </a:spcAft>
            </a:pPr>
            <a:r>
              <a:rPr lang="ru-RU" dirty="0">
                <a:latin typeface="Consolas" panose="020B0609020204030204" pitchFamily="49" charset="0"/>
                <a:ea typeface="Calibri" panose="020F0502020204030204" pitchFamily="34" charset="0"/>
                <a:cs typeface="Times New Roman" panose="02020603050405020304" pitchFamily="18" charset="0"/>
              </a:rPr>
              <a:t>1. Удобство и доступность. Можно совершать платежи в любое время и в любом месте с помощью устройства с доступом в Интернет. </a:t>
            </a:r>
          </a:p>
          <a:p>
            <a:pPr>
              <a:lnSpc>
                <a:spcPct val="107000"/>
              </a:lnSpc>
              <a:spcAft>
                <a:spcPts val="800"/>
              </a:spcAft>
            </a:pPr>
            <a:r>
              <a:rPr lang="ru-RU" dirty="0">
                <a:latin typeface="Consolas" panose="020B0609020204030204" pitchFamily="49" charset="0"/>
                <a:ea typeface="Calibri" panose="020F0502020204030204" pitchFamily="34" charset="0"/>
                <a:cs typeface="Times New Roman" panose="02020603050405020304" pitchFamily="18" charset="0"/>
              </a:rPr>
              <a:t>2. Быстрота и экономия времени. Онлайн-платежи выполняются мгновенно, что упрощает процесс покупки и оплаты счетов, а также экономит время. </a:t>
            </a:r>
          </a:p>
          <a:p>
            <a:pPr>
              <a:lnSpc>
                <a:spcPct val="107000"/>
              </a:lnSpc>
              <a:spcAft>
                <a:spcPts val="800"/>
              </a:spcAft>
            </a:pPr>
            <a:r>
              <a:rPr lang="ru-RU" dirty="0">
                <a:latin typeface="Consolas" panose="020B0609020204030204" pitchFamily="49" charset="0"/>
                <a:ea typeface="Calibri" panose="020F0502020204030204" pitchFamily="34" charset="0"/>
                <a:cs typeface="Times New Roman" panose="02020603050405020304" pitchFamily="18" charset="0"/>
              </a:rPr>
              <a:t>3. Безопасность. Многие электронные платёжные системы предлагают высокую степень безопасности, включая шифрование данных и протоколы проверки.</a:t>
            </a:r>
          </a:p>
        </p:txBody>
      </p:sp>
      <p:sp>
        <p:nvSpPr>
          <p:cNvPr id="5" name="TextBox 4">
            <a:extLst>
              <a:ext uri="{FF2B5EF4-FFF2-40B4-BE49-F238E27FC236}">
                <a16:creationId xmlns:a16="http://schemas.microsoft.com/office/drawing/2014/main" id="{991087CF-D307-4776-98A0-F5B4138F4EFD}"/>
              </a:ext>
            </a:extLst>
          </p:cNvPr>
          <p:cNvSpPr txBox="1"/>
          <p:nvPr/>
        </p:nvSpPr>
        <p:spPr>
          <a:xfrm>
            <a:off x="548452" y="594110"/>
            <a:ext cx="8488221" cy="1384995"/>
          </a:xfrm>
          <a:prstGeom prst="rect">
            <a:avLst/>
          </a:prstGeom>
          <a:noFill/>
        </p:spPr>
        <p:txBody>
          <a:bodyPr wrap="none" rtlCol="0">
            <a:spAutoFit/>
          </a:bodyPr>
          <a:lstStyle/>
          <a:p>
            <a:r>
              <a:rPr lang="ru-RU" sz="4200" dirty="0">
                <a:latin typeface="Consolas" panose="020B0609020204030204" pitchFamily="49" charset="0"/>
                <a:hlinkClick r:id="rId2" action="ppaction://hlinksldjump"/>
              </a:rPr>
              <a:t>Преимущества и недостатки</a:t>
            </a:r>
          </a:p>
          <a:p>
            <a:r>
              <a:rPr lang="ru-RU" sz="4200" dirty="0">
                <a:latin typeface="Consolas" panose="020B0609020204030204" pitchFamily="49" charset="0"/>
                <a:hlinkClick r:id="rId2" action="ppaction://hlinksldjump"/>
              </a:rPr>
              <a:t>электронных платежных систем</a:t>
            </a:r>
            <a:endParaRPr lang="ru-RU" sz="4200" dirty="0">
              <a:latin typeface="Consolas" panose="020B0609020204030204" pitchFamily="49" charset="0"/>
            </a:endParaRPr>
          </a:p>
        </p:txBody>
      </p:sp>
      <p:sp>
        <p:nvSpPr>
          <p:cNvPr id="6" name="TextBox 5">
            <a:extLst>
              <a:ext uri="{FF2B5EF4-FFF2-40B4-BE49-F238E27FC236}">
                <a16:creationId xmlns:a16="http://schemas.microsoft.com/office/drawing/2014/main" id="{6E6DB594-F137-4C76-84E8-CF842C109636}"/>
              </a:ext>
            </a:extLst>
          </p:cNvPr>
          <p:cNvSpPr txBox="1"/>
          <p:nvPr/>
        </p:nvSpPr>
        <p:spPr>
          <a:xfrm>
            <a:off x="5237486" y="1967050"/>
            <a:ext cx="5218737" cy="4928785"/>
          </a:xfrm>
          <a:prstGeom prst="rect">
            <a:avLst/>
          </a:prstGeom>
          <a:noFill/>
        </p:spPr>
        <p:txBody>
          <a:bodyPr wrap="square" rtlCol="0">
            <a:spAutoFit/>
          </a:bodyPr>
          <a:lstStyle/>
          <a:p>
            <a:pPr>
              <a:lnSpc>
                <a:spcPct val="107000"/>
              </a:lnSpc>
              <a:spcAft>
                <a:spcPts val="800"/>
              </a:spcAft>
            </a:pPr>
            <a:r>
              <a:rPr lang="ru-RU" dirty="0">
                <a:latin typeface="Consolas" panose="020B0609020204030204" pitchFamily="49" charset="0"/>
                <a:ea typeface="Calibri" panose="020F0502020204030204" pitchFamily="34" charset="0"/>
                <a:cs typeface="Times New Roman" panose="02020603050405020304" pitchFamily="18" charset="0"/>
              </a:rPr>
              <a:t>Недостатки электронных платёжных систем:. </a:t>
            </a:r>
          </a:p>
          <a:p>
            <a:pPr>
              <a:lnSpc>
                <a:spcPct val="107000"/>
              </a:lnSpc>
              <a:spcAft>
                <a:spcPts val="800"/>
              </a:spcAft>
            </a:pPr>
            <a:r>
              <a:rPr lang="ru-RU" dirty="0">
                <a:latin typeface="Consolas" panose="020B0609020204030204" pitchFamily="49" charset="0"/>
                <a:ea typeface="Calibri" panose="020F0502020204030204" pitchFamily="34" charset="0"/>
                <a:cs typeface="Times New Roman" panose="02020603050405020304" pitchFamily="18" charset="0"/>
              </a:rPr>
              <a:t>1. Ограничения. Некоторые системы платежей могут иметь ограничения по максимальной сумме платежей или по странам, в которых они доступны. </a:t>
            </a:r>
          </a:p>
          <a:p>
            <a:pPr>
              <a:lnSpc>
                <a:spcPct val="107000"/>
              </a:lnSpc>
              <a:spcAft>
                <a:spcPts val="800"/>
              </a:spcAft>
            </a:pPr>
            <a:r>
              <a:rPr lang="ru-RU" dirty="0">
                <a:latin typeface="Consolas" panose="020B0609020204030204" pitchFamily="49" charset="0"/>
                <a:ea typeface="Calibri" panose="020F0502020204030204" pitchFamily="34" charset="0"/>
                <a:cs typeface="Times New Roman" panose="02020603050405020304" pitchFamily="18" charset="0"/>
              </a:rPr>
              <a:t>2. Комиссии. Некоторые платёжные системы взимают комиссию за каждую транзакцию, что может повлиять на финансовое положение пользователей. </a:t>
            </a:r>
          </a:p>
          <a:p>
            <a:pPr>
              <a:lnSpc>
                <a:spcPct val="107000"/>
              </a:lnSpc>
              <a:spcAft>
                <a:spcPts val="800"/>
              </a:spcAft>
            </a:pPr>
            <a:r>
              <a:rPr lang="ru-RU" dirty="0">
                <a:latin typeface="Consolas" panose="020B0609020204030204" pitchFamily="49" charset="0"/>
                <a:ea typeface="Calibri" panose="020F0502020204030204" pitchFamily="34" charset="0"/>
                <a:cs typeface="Times New Roman" panose="02020603050405020304" pitchFamily="18" charset="0"/>
              </a:rPr>
              <a:t>3. Возможность технических сбоев. Как и любая другая технология, электронные платёжные системы подвержены возможности сбоев или неполадок</a:t>
            </a:r>
            <a:endParaRPr lang="ru-RU" sz="1800" dirty="0">
              <a:effectLst/>
              <a:latin typeface="Consolas" panose="020B0609020204030204" pitchFamily="49" charset="0"/>
              <a:ea typeface="Calibri" panose="020F0502020204030204" pitchFamily="34" charset="0"/>
              <a:cs typeface="Times New Roman" panose="02020603050405020304" pitchFamily="18" charset="0"/>
            </a:endParaRPr>
          </a:p>
          <a:p>
            <a:endParaRPr lang="ru-RU" dirty="0"/>
          </a:p>
        </p:txBody>
      </p:sp>
      <p:pic>
        <p:nvPicPr>
          <p:cNvPr id="8" name="Рисунок 7">
            <a:extLst>
              <a:ext uri="{FF2B5EF4-FFF2-40B4-BE49-F238E27FC236}">
                <a16:creationId xmlns:a16="http://schemas.microsoft.com/office/drawing/2014/main" id="{E2D97520-3BCA-45FD-B759-4C46572060A9}"/>
              </a:ext>
            </a:extLst>
          </p:cNvPr>
          <p:cNvPicPr>
            <a:picLocks noChangeAspect="1"/>
          </p:cNvPicPr>
          <p:nvPr/>
        </p:nvPicPr>
        <p:blipFill>
          <a:blip r:embed="rId3"/>
          <a:stretch>
            <a:fillRect/>
          </a:stretch>
        </p:blipFill>
        <p:spPr>
          <a:xfrm>
            <a:off x="9532978" y="1212443"/>
            <a:ext cx="2573708" cy="1692619"/>
          </a:xfrm>
          <a:prstGeom prst="rect">
            <a:avLst/>
          </a:prstGeom>
        </p:spPr>
      </p:pic>
    </p:spTree>
    <p:extLst>
      <p:ext uri="{BB962C8B-B14F-4D97-AF65-F5344CB8AC3E}">
        <p14:creationId xmlns:p14="http://schemas.microsoft.com/office/powerpoint/2010/main" val="23785416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1000"/>
                                        <p:tgtEl>
                                          <p:spTgt spid="5">
                                            <p:txEl>
                                              <p:pRg st="0" end="0"/>
                                            </p:txEl>
                                          </p:spTgt>
                                        </p:tgtEl>
                                      </p:cBhvr>
                                    </p:animEffect>
                                    <p:anim calcmode="lin" valueType="num">
                                      <p:cBhvr>
                                        <p:cTn id="8"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5">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fade">
                                      <p:cBhvr>
                                        <p:cTn id="12" dur="1000"/>
                                        <p:tgtEl>
                                          <p:spTgt spid="5">
                                            <p:txEl>
                                              <p:pRg st="1" end="1"/>
                                            </p:txEl>
                                          </p:spTgt>
                                        </p:tgtEl>
                                      </p:cBhvr>
                                    </p:animEffect>
                                    <p:anim calcmode="lin" valueType="num">
                                      <p:cBhvr>
                                        <p:cTn id="13" dur="1000" fill="hold"/>
                                        <p:tgtEl>
                                          <p:spTgt spid="5">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5">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6" presetClass="entr" presetSubtype="16" fill="hold" nodeType="clickEffect">
                                  <p:stCondLst>
                                    <p:cond delay="0"/>
                                  </p:stCondLst>
                                  <p:childTnLst>
                                    <p:set>
                                      <p:cBhvr>
                                        <p:cTn id="18" dur="1" fill="hold">
                                          <p:stCondLst>
                                            <p:cond delay="0"/>
                                          </p:stCondLst>
                                        </p:cTn>
                                        <p:tgtEl>
                                          <p:spTgt spid="4">
                                            <p:txEl>
                                              <p:pRg st="0" end="0"/>
                                            </p:txEl>
                                          </p:spTgt>
                                        </p:tgtEl>
                                        <p:attrNameLst>
                                          <p:attrName>style.visibility</p:attrName>
                                        </p:attrNameLst>
                                      </p:cBhvr>
                                      <p:to>
                                        <p:strVal val="visible"/>
                                      </p:to>
                                    </p:set>
                                    <p:animEffect transition="in" filter="circle(in)">
                                      <p:cBhvr>
                                        <p:cTn id="19" dur="2000"/>
                                        <p:tgtEl>
                                          <p:spTgt spid="4">
                                            <p:txEl>
                                              <p:pRg st="0" end="0"/>
                                            </p:txEl>
                                          </p:spTgt>
                                        </p:tgtEl>
                                      </p:cBhvr>
                                    </p:animEffect>
                                  </p:childTnLst>
                                </p:cTn>
                              </p:par>
                              <p:par>
                                <p:cTn id="20" presetID="6" presetClass="entr" presetSubtype="16" fill="hold" nodeType="withEffect">
                                  <p:stCondLst>
                                    <p:cond delay="0"/>
                                  </p:stCondLst>
                                  <p:childTnLst>
                                    <p:set>
                                      <p:cBhvr>
                                        <p:cTn id="21" dur="1" fill="hold">
                                          <p:stCondLst>
                                            <p:cond delay="0"/>
                                          </p:stCondLst>
                                        </p:cTn>
                                        <p:tgtEl>
                                          <p:spTgt spid="4">
                                            <p:txEl>
                                              <p:pRg st="1" end="1"/>
                                            </p:txEl>
                                          </p:spTgt>
                                        </p:tgtEl>
                                        <p:attrNameLst>
                                          <p:attrName>style.visibility</p:attrName>
                                        </p:attrNameLst>
                                      </p:cBhvr>
                                      <p:to>
                                        <p:strVal val="visible"/>
                                      </p:to>
                                    </p:set>
                                    <p:animEffect transition="in" filter="circle(in)">
                                      <p:cBhvr>
                                        <p:cTn id="22" dur="2000"/>
                                        <p:tgtEl>
                                          <p:spTgt spid="4">
                                            <p:txEl>
                                              <p:pRg st="1" end="1"/>
                                            </p:txEl>
                                          </p:spTgt>
                                        </p:tgtEl>
                                      </p:cBhvr>
                                    </p:animEffect>
                                  </p:childTnLst>
                                </p:cTn>
                              </p:par>
                              <p:par>
                                <p:cTn id="23" presetID="6" presetClass="entr" presetSubtype="16" fill="hold" nodeType="withEffect">
                                  <p:stCondLst>
                                    <p:cond delay="0"/>
                                  </p:stCondLst>
                                  <p:childTnLst>
                                    <p:set>
                                      <p:cBhvr>
                                        <p:cTn id="24" dur="1" fill="hold">
                                          <p:stCondLst>
                                            <p:cond delay="0"/>
                                          </p:stCondLst>
                                        </p:cTn>
                                        <p:tgtEl>
                                          <p:spTgt spid="4">
                                            <p:txEl>
                                              <p:pRg st="2" end="2"/>
                                            </p:txEl>
                                          </p:spTgt>
                                        </p:tgtEl>
                                        <p:attrNameLst>
                                          <p:attrName>style.visibility</p:attrName>
                                        </p:attrNameLst>
                                      </p:cBhvr>
                                      <p:to>
                                        <p:strVal val="visible"/>
                                      </p:to>
                                    </p:set>
                                    <p:animEffect transition="in" filter="circle(in)">
                                      <p:cBhvr>
                                        <p:cTn id="25" dur="2000"/>
                                        <p:tgtEl>
                                          <p:spTgt spid="4">
                                            <p:txEl>
                                              <p:pRg st="2" end="2"/>
                                            </p:txEl>
                                          </p:spTgt>
                                        </p:tgtEl>
                                      </p:cBhvr>
                                    </p:animEffect>
                                  </p:childTnLst>
                                </p:cTn>
                              </p:par>
                              <p:par>
                                <p:cTn id="26" presetID="6" presetClass="entr" presetSubtype="16" fill="hold" nodeType="withEffect">
                                  <p:stCondLst>
                                    <p:cond delay="0"/>
                                  </p:stCondLst>
                                  <p:childTnLst>
                                    <p:set>
                                      <p:cBhvr>
                                        <p:cTn id="27" dur="1" fill="hold">
                                          <p:stCondLst>
                                            <p:cond delay="0"/>
                                          </p:stCondLst>
                                        </p:cTn>
                                        <p:tgtEl>
                                          <p:spTgt spid="4">
                                            <p:txEl>
                                              <p:pRg st="3" end="3"/>
                                            </p:txEl>
                                          </p:spTgt>
                                        </p:tgtEl>
                                        <p:attrNameLst>
                                          <p:attrName>style.visibility</p:attrName>
                                        </p:attrNameLst>
                                      </p:cBhvr>
                                      <p:to>
                                        <p:strVal val="visible"/>
                                      </p:to>
                                    </p:set>
                                    <p:animEffect transition="in" filter="circle(in)">
                                      <p:cBhvr>
                                        <p:cTn id="28" dur="2000"/>
                                        <p:tgtEl>
                                          <p:spTgt spid="4">
                                            <p:txEl>
                                              <p:pRg st="3" end="3"/>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6" presetClass="entr" presetSubtype="16" fill="hold" nodeType="clickEffect">
                                  <p:stCondLst>
                                    <p:cond delay="0"/>
                                  </p:stCondLst>
                                  <p:childTnLst>
                                    <p:set>
                                      <p:cBhvr>
                                        <p:cTn id="32" dur="1" fill="hold">
                                          <p:stCondLst>
                                            <p:cond delay="0"/>
                                          </p:stCondLst>
                                        </p:cTn>
                                        <p:tgtEl>
                                          <p:spTgt spid="6">
                                            <p:txEl>
                                              <p:pRg st="0" end="0"/>
                                            </p:txEl>
                                          </p:spTgt>
                                        </p:tgtEl>
                                        <p:attrNameLst>
                                          <p:attrName>style.visibility</p:attrName>
                                        </p:attrNameLst>
                                      </p:cBhvr>
                                      <p:to>
                                        <p:strVal val="visible"/>
                                      </p:to>
                                    </p:set>
                                    <p:animEffect transition="in" filter="circle(in)">
                                      <p:cBhvr>
                                        <p:cTn id="33" dur="2000"/>
                                        <p:tgtEl>
                                          <p:spTgt spid="6">
                                            <p:txEl>
                                              <p:pRg st="0" end="0"/>
                                            </p:txEl>
                                          </p:spTgt>
                                        </p:tgtEl>
                                      </p:cBhvr>
                                    </p:animEffect>
                                  </p:childTnLst>
                                </p:cTn>
                              </p:par>
                              <p:par>
                                <p:cTn id="34" presetID="6" presetClass="entr" presetSubtype="16" fill="hold" nodeType="withEffect">
                                  <p:stCondLst>
                                    <p:cond delay="0"/>
                                  </p:stCondLst>
                                  <p:childTnLst>
                                    <p:set>
                                      <p:cBhvr>
                                        <p:cTn id="35" dur="1" fill="hold">
                                          <p:stCondLst>
                                            <p:cond delay="0"/>
                                          </p:stCondLst>
                                        </p:cTn>
                                        <p:tgtEl>
                                          <p:spTgt spid="6">
                                            <p:txEl>
                                              <p:pRg st="1" end="1"/>
                                            </p:txEl>
                                          </p:spTgt>
                                        </p:tgtEl>
                                        <p:attrNameLst>
                                          <p:attrName>style.visibility</p:attrName>
                                        </p:attrNameLst>
                                      </p:cBhvr>
                                      <p:to>
                                        <p:strVal val="visible"/>
                                      </p:to>
                                    </p:set>
                                    <p:animEffect transition="in" filter="circle(in)">
                                      <p:cBhvr>
                                        <p:cTn id="36" dur="2000"/>
                                        <p:tgtEl>
                                          <p:spTgt spid="6">
                                            <p:txEl>
                                              <p:pRg st="1" end="1"/>
                                            </p:txEl>
                                          </p:spTgt>
                                        </p:tgtEl>
                                      </p:cBhvr>
                                    </p:animEffect>
                                  </p:childTnLst>
                                </p:cTn>
                              </p:par>
                              <p:par>
                                <p:cTn id="37" presetID="6" presetClass="entr" presetSubtype="16" fill="hold" nodeType="withEffect">
                                  <p:stCondLst>
                                    <p:cond delay="0"/>
                                  </p:stCondLst>
                                  <p:childTnLst>
                                    <p:set>
                                      <p:cBhvr>
                                        <p:cTn id="38" dur="1" fill="hold">
                                          <p:stCondLst>
                                            <p:cond delay="0"/>
                                          </p:stCondLst>
                                        </p:cTn>
                                        <p:tgtEl>
                                          <p:spTgt spid="6">
                                            <p:txEl>
                                              <p:pRg st="2" end="2"/>
                                            </p:txEl>
                                          </p:spTgt>
                                        </p:tgtEl>
                                        <p:attrNameLst>
                                          <p:attrName>style.visibility</p:attrName>
                                        </p:attrNameLst>
                                      </p:cBhvr>
                                      <p:to>
                                        <p:strVal val="visible"/>
                                      </p:to>
                                    </p:set>
                                    <p:animEffect transition="in" filter="circle(in)">
                                      <p:cBhvr>
                                        <p:cTn id="39" dur="2000"/>
                                        <p:tgtEl>
                                          <p:spTgt spid="6">
                                            <p:txEl>
                                              <p:pRg st="2" end="2"/>
                                            </p:txEl>
                                          </p:spTgt>
                                        </p:tgtEl>
                                      </p:cBhvr>
                                    </p:animEffect>
                                  </p:childTnLst>
                                </p:cTn>
                              </p:par>
                              <p:par>
                                <p:cTn id="40" presetID="6" presetClass="entr" presetSubtype="16" fill="hold" nodeType="withEffect">
                                  <p:stCondLst>
                                    <p:cond delay="0"/>
                                  </p:stCondLst>
                                  <p:childTnLst>
                                    <p:set>
                                      <p:cBhvr>
                                        <p:cTn id="41" dur="1" fill="hold">
                                          <p:stCondLst>
                                            <p:cond delay="0"/>
                                          </p:stCondLst>
                                        </p:cTn>
                                        <p:tgtEl>
                                          <p:spTgt spid="6">
                                            <p:txEl>
                                              <p:pRg st="3" end="3"/>
                                            </p:txEl>
                                          </p:spTgt>
                                        </p:tgtEl>
                                        <p:attrNameLst>
                                          <p:attrName>style.visibility</p:attrName>
                                        </p:attrNameLst>
                                      </p:cBhvr>
                                      <p:to>
                                        <p:strVal val="visible"/>
                                      </p:to>
                                    </p:set>
                                    <p:animEffect transition="in" filter="circle(in)">
                                      <p:cBhvr>
                                        <p:cTn id="42" dur="2000"/>
                                        <p:tgtEl>
                                          <p:spTgt spid="6">
                                            <p:txEl>
                                              <p:pRg st="3" end="3"/>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45" presetClass="entr" presetSubtype="0" fill="hold" nodeType="clickEffect">
                                  <p:stCondLst>
                                    <p:cond delay="0"/>
                                  </p:stCondLst>
                                  <p:childTnLst>
                                    <p:set>
                                      <p:cBhvr>
                                        <p:cTn id="46" dur="1" fill="hold">
                                          <p:stCondLst>
                                            <p:cond delay="0"/>
                                          </p:stCondLst>
                                        </p:cTn>
                                        <p:tgtEl>
                                          <p:spTgt spid="8"/>
                                        </p:tgtEl>
                                        <p:attrNameLst>
                                          <p:attrName>style.visibility</p:attrName>
                                        </p:attrNameLst>
                                      </p:cBhvr>
                                      <p:to>
                                        <p:strVal val="visible"/>
                                      </p:to>
                                    </p:set>
                                    <p:animEffect transition="in" filter="fade">
                                      <p:cBhvr>
                                        <p:cTn id="47" dur="2000"/>
                                        <p:tgtEl>
                                          <p:spTgt spid="8"/>
                                        </p:tgtEl>
                                      </p:cBhvr>
                                    </p:animEffect>
                                    <p:anim calcmode="lin" valueType="num">
                                      <p:cBhvr>
                                        <p:cTn id="48" dur="2000" fill="hold"/>
                                        <p:tgtEl>
                                          <p:spTgt spid="8"/>
                                        </p:tgtEl>
                                        <p:attrNameLst>
                                          <p:attrName>ppt_w</p:attrName>
                                        </p:attrNameLst>
                                      </p:cBhvr>
                                      <p:tavLst>
                                        <p:tav tm="0" fmla="#ppt_w*sin(2.5*pi*$)">
                                          <p:val>
                                            <p:fltVal val="0"/>
                                          </p:val>
                                        </p:tav>
                                        <p:tav tm="100000">
                                          <p:val>
                                            <p:fltVal val="1"/>
                                          </p:val>
                                        </p:tav>
                                      </p:tavLst>
                                    </p:anim>
                                    <p:anim calcmode="lin" valueType="num">
                                      <p:cBhvr>
                                        <p:cTn id="49" dur="2000" fill="hold"/>
                                        <p:tgtEl>
                                          <p:spTgt spid="8"/>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Ион">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docProps/app.xml><?xml version="1.0" encoding="utf-8"?>
<Properties xmlns="http://schemas.openxmlformats.org/officeDocument/2006/extended-properties" xmlns:vt="http://schemas.openxmlformats.org/officeDocument/2006/docPropsVTypes">
  <Template>Ion</Template>
  <TotalTime>161</TotalTime>
  <Words>755</Words>
  <Application>Microsoft Office PowerPoint</Application>
  <PresentationFormat>Широкоэкранный</PresentationFormat>
  <Paragraphs>63</Paragraphs>
  <Slides>10</Slides>
  <Notes>0</Notes>
  <HiddenSlides>0</HiddenSlides>
  <MMClips>0</MMClips>
  <ScaleCrop>false</ScaleCrop>
  <HeadingPairs>
    <vt:vector size="6" baseType="variant">
      <vt:variant>
        <vt:lpstr>Использованные шрифты</vt:lpstr>
      </vt:variant>
      <vt:variant>
        <vt:i4>6</vt:i4>
      </vt:variant>
      <vt:variant>
        <vt:lpstr>Тема</vt:lpstr>
      </vt:variant>
      <vt:variant>
        <vt:i4>1</vt:i4>
      </vt:variant>
      <vt:variant>
        <vt:lpstr>Заголовки слайдов</vt:lpstr>
      </vt:variant>
      <vt:variant>
        <vt:i4>10</vt:i4>
      </vt:variant>
    </vt:vector>
  </HeadingPairs>
  <TitlesOfParts>
    <vt:vector size="17" baseType="lpstr">
      <vt:lpstr>Arial</vt:lpstr>
      <vt:lpstr>Calibri</vt:lpstr>
      <vt:lpstr>Century Gothic</vt:lpstr>
      <vt:lpstr>Consolas</vt:lpstr>
      <vt:lpstr>Inter</vt:lpstr>
      <vt:lpstr>Wingdings 3</vt:lpstr>
      <vt:lpstr>Ион</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Александр Моисеев</dc:creator>
  <cp:lastModifiedBy>Александр Моисеев</cp:lastModifiedBy>
  <cp:revision>16</cp:revision>
  <dcterms:created xsi:type="dcterms:W3CDTF">2025-01-30T15:53:06Z</dcterms:created>
  <dcterms:modified xsi:type="dcterms:W3CDTF">2025-01-30T18:34:19Z</dcterms:modified>
</cp:coreProperties>
</file>